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58" r:id="rId4"/>
    <p:sldId id="261" r:id="rId5"/>
    <p:sldId id="273" r:id="rId6"/>
    <p:sldId id="275" r:id="rId7"/>
    <p:sldId id="277" r:id="rId8"/>
    <p:sldId id="262" r:id="rId9"/>
    <p:sldId id="274" r:id="rId10"/>
    <p:sldId id="286" r:id="rId11"/>
    <p:sldId id="287" r:id="rId12"/>
    <p:sldId id="288" r:id="rId13"/>
    <p:sldId id="289" r:id="rId14"/>
    <p:sldId id="290" r:id="rId15"/>
    <p:sldId id="291" r:id="rId16"/>
    <p:sldId id="282" r:id="rId17"/>
    <p:sldId id="279" r:id="rId18"/>
    <p:sldId id="280" r:id="rId19"/>
    <p:sldId id="281" r:id="rId20"/>
    <p:sldId id="269" r:id="rId21"/>
    <p:sldId id="293" r:id="rId22"/>
    <p:sldId id="297" r:id="rId23"/>
    <p:sldId id="294" r:id="rId24"/>
    <p:sldId id="295" r:id="rId25"/>
    <p:sldId id="296" r:id="rId26"/>
    <p:sldId id="298" r:id="rId27"/>
    <p:sldId id="270" r:id="rId28"/>
    <p:sldId id="27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9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BFA1C-ADFC-4674-A508-8B1E34FA5775}" type="datetimeFigureOut">
              <a:rPr lang="en-US" smtClean="0"/>
              <a:t>23-Dec-21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9769EB-7DEE-4C50-A47A-E370888F2EBB}" type="slidenum">
              <a:rPr lang="en-US" smtClean="0"/>
              <a:t>‹#›</a:t>
            </a:fld>
            <a:endParaRPr lang="en-US"/>
          </a:p>
        </p:txBody>
      </p:sp>
    </p:spTree>
    <p:extLst>
      <p:ext uri="{BB962C8B-B14F-4D97-AF65-F5344CB8AC3E}">
        <p14:creationId xmlns:p14="http://schemas.microsoft.com/office/powerpoint/2010/main" val="1982311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9769EB-7DEE-4C50-A47A-E370888F2EBB}" type="slidenum">
              <a:rPr lang="en-US" smtClean="0"/>
              <a:t>21</a:t>
            </a:fld>
            <a:endParaRPr lang="en-US"/>
          </a:p>
        </p:txBody>
      </p:sp>
    </p:spTree>
    <p:extLst>
      <p:ext uri="{BB962C8B-B14F-4D97-AF65-F5344CB8AC3E}">
        <p14:creationId xmlns:p14="http://schemas.microsoft.com/office/powerpoint/2010/main" val="402703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6A0FF-4904-47E3-B9C6-07E58B075D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9F1CF0-0F53-426D-AA24-3B60337232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A08E59-4B46-400A-96EF-CC2827FF4B31}"/>
              </a:ext>
            </a:extLst>
          </p:cNvPr>
          <p:cNvSpPr>
            <a:spLocks noGrp="1"/>
          </p:cNvSpPr>
          <p:nvPr>
            <p:ph type="dt" sz="half" idx="10"/>
          </p:nvPr>
        </p:nvSpPr>
        <p:spPr/>
        <p:txBody>
          <a:bodyPr/>
          <a:lstStyle/>
          <a:p>
            <a:fld id="{F26D3021-E8B6-4E45-A1A8-74F2BBABB0E1}" type="datetimeFigureOut">
              <a:rPr lang="en-US" smtClean="0"/>
              <a:t>23-Dec-21</a:t>
            </a:fld>
            <a:endParaRPr lang="en-US"/>
          </a:p>
        </p:txBody>
      </p:sp>
      <p:sp>
        <p:nvSpPr>
          <p:cNvPr id="5" name="Footer Placeholder 4">
            <a:extLst>
              <a:ext uri="{FF2B5EF4-FFF2-40B4-BE49-F238E27FC236}">
                <a16:creationId xmlns:a16="http://schemas.microsoft.com/office/drawing/2014/main" id="{AED65DB5-88DD-4C3D-95B3-F0ED44A2A5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247F77-99AE-4274-BEBC-3EEDBD1E8A82}"/>
              </a:ext>
            </a:extLst>
          </p:cNvPr>
          <p:cNvSpPr>
            <a:spLocks noGrp="1"/>
          </p:cNvSpPr>
          <p:nvPr>
            <p:ph type="sldNum" sz="quarter" idx="12"/>
          </p:nvPr>
        </p:nvSpPr>
        <p:spPr/>
        <p:txBody>
          <a:bodyPr/>
          <a:lstStyle/>
          <a:p>
            <a:fld id="{2E416718-0BC0-4948-B97F-41BE4172D74E}" type="slidenum">
              <a:rPr lang="en-US" smtClean="0"/>
              <a:t>‹#›</a:t>
            </a:fld>
            <a:endParaRPr lang="en-US"/>
          </a:p>
        </p:txBody>
      </p:sp>
    </p:spTree>
    <p:extLst>
      <p:ext uri="{BB962C8B-B14F-4D97-AF65-F5344CB8AC3E}">
        <p14:creationId xmlns:p14="http://schemas.microsoft.com/office/powerpoint/2010/main" val="3932281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AE3E9-F18C-481C-BC5D-EC5FBD655F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6093DF-8865-4F3D-9119-ECAB23DD1D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C2581F-5487-40CD-8752-63162A9A14D5}"/>
              </a:ext>
            </a:extLst>
          </p:cNvPr>
          <p:cNvSpPr>
            <a:spLocks noGrp="1"/>
          </p:cNvSpPr>
          <p:nvPr>
            <p:ph type="dt" sz="half" idx="10"/>
          </p:nvPr>
        </p:nvSpPr>
        <p:spPr/>
        <p:txBody>
          <a:bodyPr/>
          <a:lstStyle/>
          <a:p>
            <a:fld id="{F26D3021-E8B6-4E45-A1A8-74F2BBABB0E1}" type="datetimeFigureOut">
              <a:rPr lang="en-US" smtClean="0"/>
              <a:t>23-Dec-21</a:t>
            </a:fld>
            <a:endParaRPr lang="en-US"/>
          </a:p>
        </p:txBody>
      </p:sp>
      <p:sp>
        <p:nvSpPr>
          <p:cNvPr id="5" name="Footer Placeholder 4">
            <a:extLst>
              <a:ext uri="{FF2B5EF4-FFF2-40B4-BE49-F238E27FC236}">
                <a16:creationId xmlns:a16="http://schemas.microsoft.com/office/drawing/2014/main" id="{4A6351C5-882B-4646-9FFF-BC328C5170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77E2F0-FEA5-44BA-8409-830EC189831A}"/>
              </a:ext>
            </a:extLst>
          </p:cNvPr>
          <p:cNvSpPr>
            <a:spLocks noGrp="1"/>
          </p:cNvSpPr>
          <p:nvPr>
            <p:ph type="sldNum" sz="quarter" idx="12"/>
          </p:nvPr>
        </p:nvSpPr>
        <p:spPr/>
        <p:txBody>
          <a:bodyPr/>
          <a:lstStyle/>
          <a:p>
            <a:fld id="{2E416718-0BC0-4948-B97F-41BE4172D74E}" type="slidenum">
              <a:rPr lang="en-US" smtClean="0"/>
              <a:t>‹#›</a:t>
            </a:fld>
            <a:endParaRPr lang="en-US"/>
          </a:p>
        </p:txBody>
      </p:sp>
    </p:spTree>
    <p:extLst>
      <p:ext uri="{BB962C8B-B14F-4D97-AF65-F5344CB8AC3E}">
        <p14:creationId xmlns:p14="http://schemas.microsoft.com/office/powerpoint/2010/main" val="258419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E4BB15-AB5F-4D76-9333-E035331CAE7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A4C587-DC6E-41A2-951B-71664EAF08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3670B6-0062-463B-A318-401D0908CC76}"/>
              </a:ext>
            </a:extLst>
          </p:cNvPr>
          <p:cNvSpPr>
            <a:spLocks noGrp="1"/>
          </p:cNvSpPr>
          <p:nvPr>
            <p:ph type="dt" sz="half" idx="10"/>
          </p:nvPr>
        </p:nvSpPr>
        <p:spPr/>
        <p:txBody>
          <a:bodyPr/>
          <a:lstStyle/>
          <a:p>
            <a:fld id="{F26D3021-E8B6-4E45-A1A8-74F2BBABB0E1}" type="datetimeFigureOut">
              <a:rPr lang="en-US" smtClean="0"/>
              <a:t>23-Dec-21</a:t>
            </a:fld>
            <a:endParaRPr lang="en-US"/>
          </a:p>
        </p:txBody>
      </p:sp>
      <p:sp>
        <p:nvSpPr>
          <p:cNvPr id="5" name="Footer Placeholder 4">
            <a:extLst>
              <a:ext uri="{FF2B5EF4-FFF2-40B4-BE49-F238E27FC236}">
                <a16:creationId xmlns:a16="http://schemas.microsoft.com/office/drawing/2014/main" id="{6B2C387B-6DE2-4FA5-B6C5-50D47C65BE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A96F4D-B77E-4A3C-9399-01040F4131D2}"/>
              </a:ext>
            </a:extLst>
          </p:cNvPr>
          <p:cNvSpPr>
            <a:spLocks noGrp="1"/>
          </p:cNvSpPr>
          <p:nvPr>
            <p:ph type="sldNum" sz="quarter" idx="12"/>
          </p:nvPr>
        </p:nvSpPr>
        <p:spPr/>
        <p:txBody>
          <a:bodyPr/>
          <a:lstStyle/>
          <a:p>
            <a:fld id="{2E416718-0BC0-4948-B97F-41BE4172D74E}" type="slidenum">
              <a:rPr lang="en-US" smtClean="0"/>
              <a:t>‹#›</a:t>
            </a:fld>
            <a:endParaRPr lang="en-US"/>
          </a:p>
        </p:txBody>
      </p:sp>
    </p:spTree>
    <p:extLst>
      <p:ext uri="{BB962C8B-B14F-4D97-AF65-F5344CB8AC3E}">
        <p14:creationId xmlns:p14="http://schemas.microsoft.com/office/powerpoint/2010/main" val="2768112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E81-A46D-456B-82BA-AEB3114CE6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303BE-51B1-48A5-A2B9-0CC34796C5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D08E57-542A-4538-ADEE-4254895C7838}"/>
              </a:ext>
            </a:extLst>
          </p:cNvPr>
          <p:cNvSpPr>
            <a:spLocks noGrp="1"/>
          </p:cNvSpPr>
          <p:nvPr>
            <p:ph type="dt" sz="half" idx="10"/>
          </p:nvPr>
        </p:nvSpPr>
        <p:spPr/>
        <p:txBody>
          <a:bodyPr/>
          <a:lstStyle/>
          <a:p>
            <a:fld id="{F26D3021-E8B6-4E45-A1A8-74F2BBABB0E1}" type="datetimeFigureOut">
              <a:rPr lang="en-US" smtClean="0"/>
              <a:t>23-Dec-21</a:t>
            </a:fld>
            <a:endParaRPr lang="en-US"/>
          </a:p>
        </p:txBody>
      </p:sp>
      <p:sp>
        <p:nvSpPr>
          <p:cNvPr id="5" name="Footer Placeholder 4">
            <a:extLst>
              <a:ext uri="{FF2B5EF4-FFF2-40B4-BE49-F238E27FC236}">
                <a16:creationId xmlns:a16="http://schemas.microsoft.com/office/drawing/2014/main" id="{9B215E57-81D9-430B-A142-4AD44C564B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354AD6-B8A0-4EA2-BBFC-85BE30DEBC19}"/>
              </a:ext>
            </a:extLst>
          </p:cNvPr>
          <p:cNvSpPr>
            <a:spLocks noGrp="1"/>
          </p:cNvSpPr>
          <p:nvPr>
            <p:ph type="sldNum" sz="quarter" idx="12"/>
          </p:nvPr>
        </p:nvSpPr>
        <p:spPr/>
        <p:txBody>
          <a:bodyPr/>
          <a:lstStyle/>
          <a:p>
            <a:fld id="{2E416718-0BC0-4948-B97F-41BE4172D74E}" type="slidenum">
              <a:rPr lang="en-US" smtClean="0"/>
              <a:t>‹#›</a:t>
            </a:fld>
            <a:endParaRPr lang="en-US"/>
          </a:p>
        </p:txBody>
      </p:sp>
    </p:spTree>
    <p:extLst>
      <p:ext uri="{BB962C8B-B14F-4D97-AF65-F5344CB8AC3E}">
        <p14:creationId xmlns:p14="http://schemas.microsoft.com/office/powerpoint/2010/main" val="2037690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249AC-EA3E-476C-BEEA-3BF711179C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D80744-A658-4C3E-9495-E53E91D8ED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EE491C-B284-4760-904C-7843AF6CF3DF}"/>
              </a:ext>
            </a:extLst>
          </p:cNvPr>
          <p:cNvSpPr>
            <a:spLocks noGrp="1"/>
          </p:cNvSpPr>
          <p:nvPr>
            <p:ph type="dt" sz="half" idx="10"/>
          </p:nvPr>
        </p:nvSpPr>
        <p:spPr/>
        <p:txBody>
          <a:bodyPr/>
          <a:lstStyle/>
          <a:p>
            <a:fld id="{F26D3021-E8B6-4E45-A1A8-74F2BBABB0E1}" type="datetimeFigureOut">
              <a:rPr lang="en-US" smtClean="0"/>
              <a:t>23-Dec-21</a:t>
            </a:fld>
            <a:endParaRPr lang="en-US"/>
          </a:p>
        </p:txBody>
      </p:sp>
      <p:sp>
        <p:nvSpPr>
          <p:cNvPr id="5" name="Footer Placeholder 4">
            <a:extLst>
              <a:ext uri="{FF2B5EF4-FFF2-40B4-BE49-F238E27FC236}">
                <a16:creationId xmlns:a16="http://schemas.microsoft.com/office/drawing/2014/main" id="{AEE7A878-AC01-4DC6-B097-4353BF6B0E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C81FED-BE3F-4E38-A633-224DCCFE0A96}"/>
              </a:ext>
            </a:extLst>
          </p:cNvPr>
          <p:cNvSpPr>
            <a:spLocks noGrp="1"/>
          </p:cNvSpPr>
          <p:nvPr>
            <p:ph type="sldNum" sz="quarter" idx="12"/>
          </p:nvPr>
        </p:nvSpPr>
        <p:spPr/>
        <p:txBody>
          <a:bodyPr/>
          <a:lstStyle/>
          <a:p>
            <a:fld id="{2E416718-0BC0-4948-B97F-41BE4172D74E}" type="slidenum">
              <a:rPr lang="en-US" smtClean="0"/>
              <a:t>‹#›</a:t>
            </a:fld>
            <a:endParaRPr lang="en-US"/>
          </a:p>
        </p:txBody>
      </p:sp>
    </p:spTree>
    <p:extLst>
      <p:ext uri="{BB962C8B-B14F-4D97-AF65-F5344CB8AC3E}">
        <p14:creationId xmlns:p14="http://schemas.microsoft.com/office/powerpoint/2010/main" val="3281982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7107C-D060-41FA-9806-55BF5BD4BF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0AB25C-3B19-4365-9658-F1127FF8E0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8665C1-B0E0-41E5-ACF7-9DE13F35C5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8A6B14-BBDE-4B82-8FA4-3A42C0D236FC}"/>
              </a:ext>
            </a:extLst>
          </p:cNvPr>
          <p:cNvSpPr>
            <a:spLocks noGrp="1"/>
          </p:cNvSpPr>
          <p:nvPr>
            <p:ph type="dt" sz="half" idx="10"/>
          </p:nvPr>
        </p:nvSpPr>
        <p:spPr/>
        <p:txBody>
          <a:bodyPr/>
          <a:lstStyle/>
          <a:p>
            <a:fld id="{F26D3021-E8B6-4E45-A1A8-74F2BBABB0E1}" type="datetimeFigureOut">
              <a:rPr lang="en-US" smtClean="0"/>
              <a:t>23-Dec-21</a:t>
            </a:fld>
            <a:endParaRPr lang="en-US"/>
          </a:p>
        </p:txBody>
      </p:sp>
      <p:sp>
        <p:nvSpPr>
          <p:cNvPr id="6" name="Footer Placeholder 5">
            <a:extLst>
              <a:ext uri="{FF2B5EF4-FFF2-40B4-BE49-F238E27FC236}">
                <a16:creationId xmlns:a16="http://schemas.microsoft.com/office/drawing/2014/main" id="{120BDC36-0AF3-4CE3-BBB0-4C2E64154D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BFB81A-EC15-4314-8193-510267E5A142}"/>
              </a:ext>
            </a:extLst>
          </p:cNvPr>
          <p:cNvSpPr>
            <a:spLocks noGrp="1"/>
          </p:cNvSpPr>
          <p:nvPr>
            <p:ph type="sldNum" sz="quarter" idx="12"/>
          </p:nvPr>
        </p:nvSpPr>
        <p:spPr/>
        <p:txBody>
          <a:bodyPr/>
          <a:lstStyle/>
          <a:p>
            <a:fld id="{2E416718-0BC0-4948-B97F-41BE4172D74E}" type="slidenum">
              <a:rPr lang="en-US" smtClean="0"/>
              <a:t>‹#›</a:t>
            </a:fld>
            <a:endParaRPr lang="en-US"/>
          </a:p>
        </p:txBody>
      </p:sp>
    </p:spTree>
    <p:extLst>
      <p:ext uri="{BB962C8B-B14F-4D97-AF65-F5344CB8AC3E}">
        <p14:creationId xmlns:p14="http://schemas.microsoft.com/office/powerpoint/2010/main" val="3844574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A99B4-C29B-4843-AB93-DC789E93BE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C9F254-DA58-4D0E-BE9F-BFC4282843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E10851-88B9-4F14-80A4-182D4986EF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9A7163-E943-4612-8E69-88721B91F6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EDFF22-B6EF-4B15-BDCE-70527255C8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07A3A8-4C52-421D-AC25-2373A9D73152}"/>
              </a:ext>
            </a:extLst>
          </p:cNvPr>
          <p:cNvSpPr>
            <a:spLocks noGrp="1"/>
          </p:cNvSpPr>
          <p:nvPr>
            <p:ph type="dt" sz="half" idx="10"/>
          </p:nvPr>
        </p:nvSpPr>
        <p:spPr/>
        <p:txBody>
          <a:bodyPr/>
          <a:lstStyle/>
          <a:p>
            <a:fld id="{F26D3021-E8B6-4E45-A1A8-74F2BBABB0E1}" type="datetimeFigureOut">
              <a:rPr lang="en-US" smtClean="0"/>
              <a:t>23-Dec-21</a:t>
            </a:fld>
            <a:endParaRPr lang="en-US"/>
          </a:p>
        </p:txBody>
      </p:sp>
      <p:sp>
        <p:nvSpPr>
          <p:cNvPr id="8" name="Footer Placeholder 7">
            <a:extLst>
              <a:ext uri="{FF2B5EF4-FFF2-40B4-BE49-F238E27FC236}">
                <a16:creationId xmlns:a16="http://schemas.microsoft.com/office/drawing/2014/main" id="{BF407953-C210-4CA3-9607-22821BEDD1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9DD5AA-EADD-4B97-A2F6-B370D2A3D42E}"/>
              </a:ext>
            </a:extLst>
          </p:cNvPr>
          <p:cNvSpPr>
            <a:spLocks noGrp="1"/>
          </p:cNvSpPr>
          <p:nvPr>
            <p:ph type="sldNum" sz="quarter" idx="12"/>
          </p:nvPr>
        </p:nvSpPr>
        <p:spPr/>
        <p:txBody>
          <a:bodyPr/>
          <a:lstStyle/>
          <a:p>
            <a:fld id="{2E416718-0BC0-4948-B97F-41BE4172D74E}" type="slidenum">
              <a:rPr lang="en-US" smtClean="0"/>
              <a:t>‹#›</a:t>
            </a:fld>
            <a:endParaRPr lang="en-US"/>
          </a:p>
        </p:txBody>
      </p:sp>
    </p:spTree>
    <p:extLst>
      <p:ext uri="{BB962C8B-B14F-4D97-AF65-F5344CB8AC3E}">
        <p14:creationId xmlns:p14="http://schemas.microsoft.com/office/powerpoint/2010/main" val="2132919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F36B9-2045-41BB-A250-2F8A2FABAC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131473-7163-4F70-8121-28A61AE54BA1}"/>
              </a:ext>
            </a:extLst>
          </p:cNvPr>
          <p:cNvSpPr>
            <a:spLocks noGrp="1"/>
          </p:cNvSpPr>
          <p:nvPr>
            <p:ph type="dt" sz="half" idx="10"/>
          </p:nvPr>
        </p:nvSpPr>
        <p:spPr/>
        <p:txBody>
          <a:bodyPr/>
          <a:lstStyle/>
          <a:p>
            <a:fld id="{F26D3021-E8B6-4E45-A1A8-74F2BBABB0E1}" type="datetimeFigureOut">
              <a:rPr lang="en-US" smtClean="0"/>
              <a:t>23-Dec-21</a:t>
            </a:fld>
            <a:endParaRPr lang="en-US"/>
          </a:p>
        </p:txBody>
      </p:sp>
      <p:sp>
        <p:nvSpPr>
          <p:cNvPr id="4" name="Footer Placeholder 3">
            <a:extLst>
              <a:ext uri="{FF2B5EF4-FFF2-40B4-BE49-F238E27FC236}">
                <a16:creationId xmlns:a16="http://schemas.microsoft.com/office/drawing/2014/main" id="{1B78E4BF-4294-42E6-925E-42FAEE113E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095352-0B12-4E6D-92D4-06EA90CE40A3}"/>
              </a:ext>
            </a:extLst>
          </p:cNvPr>
          <p:cNvSpPr>
            <a:spLocks noGrp="1"/>
          </p:cNvSpPr>
          <p:nvPr>
            <p:ph type="sldNum" sz="quarter" idx="12"/>
          </p:nvPr>
        </p:nvSpPr>
        <p:spPr/>
        <p:txBody>
          <a:bodyPr/>
          <a:lstStyle/>
          <a:p>
            <a:fld id="{2E416718-0BC0-4948-B97F-41BE4172D74E}" type="slidenum">
              <a:rPr lang="en-US" smtClean="0"/>
              <a:t>‹#›</a:t>
            </a:fld>
            <a:endParaRPr lang="en-US"/>
          </a:p>
        </p:txBody>
      </p:sp>
    </p:spTree>
    <p:extLst>
      <p:ext uri="{BB962C8B-B14F-4D97-AF65-F5344CB8AC3E}">
        <p14:creationId xmlns:p14="http://schemas.microsoft.com/office/powerpoint/2010/main" val="887854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774508-139C-4FCB-BBE1-434D99AEBD23}"/>
              </a:ext>
            </a:extLst>
          </p:cNvPr>
          <p:cNvSpPr>
            <a:spLocks noGrp="1"/>
          </p:cNvSpPr>
          <p:nvPr>
            <p:ph type="dt" sz="half" idx="10"/>
          </p:nvPr>
        </p:nvSpPr>
        <p:spPr/>
        <p:txBody>
          <a:bodyPr/>
          <a:lstStyle/>
          <a:p>
            <a:fld id="{F26D3021-E8B6-4E45-A1A8-74F2BBABB0E1}" type="datetimeFigureOut">
              <a:rPr lang="en-US" smtClean="0"/>
              <a:t>23-Dec-21</a:t>
            </a:fld>
            <a:endParaRPr lang="en-US"/>
          </a:p>
        </p:txBody>
      </p:sp>
      <p:sp>
        <p:nvSpPr>
          <p:cNvPr id="3" name="Footer Placeholder 2">
            <a:extLst>
              <a:ext uri="{FF2B5EF4-FFF2-40B4-BE49-F238E27FC236}">
                <a16:creationId xmlns:a16="http://schemas.microsoft.com/office/drawing/2014/main" id="{894A9AA6-AAFF-485D-A75C-12AE8B7FD1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7DA7F3-4ED6-4299-B08B-88BA306172CD}"/>
              </a:ext>
            </a:extLst>
          </p:cNvPr>
          <p:cNvSpPr>
            <a:spLocks noGrp="1"/>
          </p:cNvSpPr>
          <p:nvPr>
            <p:ph type="sldNum" sz="quarter" idx="12"/>
          </p:nvPr>
        </p:nvSpPr>
        <p:spPr/>
        <p:txBody>
          <a:bodyPr/>
          <a:lstStyle/>
          <a:p>
            <a:fld id="{2E416718-0BC0-4948-B97F-41BE4172D74E}" type="slidenum">
              <a:rPr lang="en-US" smtClean="0"/>
              <a:t>‹#›</a:t>
            </a:fld>
            <a:endParaRPr lang="en-US"/>
          </a:p>
        </p:txBody>
      </p:sp>
    </p:spTree>
    <p:extLst>
      <p:ext uri="{BB962C8B-B14F-4D97-AF65-F5344CB8AC3E}">
        <p14:creationId xmlns:p14="http://schemas.microsoft.com/office/powerpoint/2010/main" val="3645985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3824E-EEFD-4449-BA2D-264657A487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B712AB-4878-4618-9A2E-131379D731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B522EBA-BBF9-416D-A1B2-207D61D5C8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0E3BA0-96AF-4D4A-BC43-E35CDB25FDE9}"/>
              </a:ext>
            </a:extLst>
          </p:cNvPr>
          <p:cNvSpPr>
            <a:spLocks noGrp="1"/>
          </p:cNvSpPr>
          <p:nvPr>
            <p:ph type="dt" sz="half" idx="10"/>
          </p:nvPr>
        </p:nvSpPr>
        <p:spPr/>
        <p:txBody>
          <a:bodyPr/>
          <a:lstStyle/>
          <a:p>
            <a:fld id="{F26D3021-E8B6-4E45-A1A8-74F2BBABB0E1}" type="datetimeFigureOut">
              <a:rPr lang="en-US" smtClean="0"/>
              <a:t>23-Dec-21</a:t>
            </a:fld>
            <a:endParaRPr lang="en-US"/>
          </a:p>
        </p:txBody>
      </p:sp>
      <p:sp>
        <p:nvSpPr>
          <p:cNvPr id="6" name="Footer Placeholder 5">
            <a:extLst>
              <a:ext uri="{FF2B5EF4-FFF2-40B4-BE49-F238E27FC236}">
                <a16:creationId xmlns:a16="http://schemas.microsoft.com/office/drawing/2014/main" id="{2BAEE511-10AB-4E10-B913-E079F60BF1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95AFDF-0173-4ACE-8C8B-C2DAA9E7C5D3}"/>
              </a:ext>
            </a:extLst>
          </p:cNvPr>
          <p:cNvSpPr>
            <a:spLocks noGrp="1"/>
          </p:cNvSpPr>
          <p:nvPr>
            <p:ph type="sldNum" sz="quarter" idx="12"/>
          </p:nvPr>
        </p:nvSpPr>
        <p:spPr/>
        <p:txBody>
          <a:bodyPr/>
          <a:lstStyle/>
          <a:p>
            <a:fld id="{2E416718-0BC0-4948-B97F-41BE4172D74E}" type="slidenum">
              <a:rPr lang="en-US" smtClean="0"/>
              <a:t>‹#›</a:t>
            </a:fld>
            <a:endParaRPr lang="en-US"/>
          </a:p>
        </p:txBody>
      </p:sp>
    </p:spTree>
    <p:extLst>
      <p:ext uri="{BB962C8B-B14F-4D97-AF65-F5344CB8AC3E}">
        <p14:creationId xmlns:p14="http://schemas.microsoft.com/office/powerpoint/2010/main" val="3552680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B680A-ADDA-4DF3-9D89-1ED967CC7A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EF23DD-F2A4-4D78-8C0F-F051BBC16D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0EDFCA-C9CA-48BC-9C5F-27381ED04E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609122-D85C-4BBC-9C6C-106D6800A081}"/>
              </a:ext>
            </a:extLst>
          </p:cNvPr>
          <p:cNvSpPr>
            <a:spLocks noGrp="1"/>
          </p:cNvSpPr>
          <p:nvPr>
            <p:ph type="dt" sz="half" idx="10"/>
          </p:nvPr>
        </p:nvSpPr>
        <p:spPr/>
        <p:txBody>
          <a:bodyPr/>
          <a:lstStyle/>
          <a:p>
            <a:fld id="{F26D3021-E8B6-4E45-A1A8-74F2BBABB0E1}" type="datetimeFigureOut">
              <a:rPr lang="en-US" smtClean="0"/>
              <a:t>23-Dec-21</a:t>
            </a:fld>
            <a:endParaRPr lang="en-US"/>
          </a:p>
        </p:txBody>
      </p:sp>
      <p:sp>
        <p:nvSpPr>
          <p:cNvPr id="6" name="Footer Placeholder 5">
            <a:extLst>
              <a:ext uri="{FF2B5EF4-FFF2-40B4-BE49-F238E27FC236}">
                <a16:creationId xmlns:a16="http://schemas.microsoft.com/office/drawing/2014/main" id="{357C089D-6006-4285-AD77-D1C9513025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801037-9AFC-4D3A-8B82-86C78BF0DCDF}"/>
              </a:ext>
            </a:extLst>
          </p:cNvPr>
          <p:cNvSpPr>
            <a:spLocks noGrp="1"/>
          </p:cNvSpPr>
          <p:nvPr>
            <p:ph type="sldNum" sz="quarter" idx="12"/>
          </p:nvPr>
        </p:nvSpPr>
        <p:spPr/>
        <p:txBody>
          <a:bodyPr/>
          <a:lstStyle/>
          <a:p>
            <a:fld id="{2E416718-0BC0-4948-B97F-41BE4172D74E}" type="slidenum">
              <a:rPr lang="en-US" smtClean="0"/>
              <a:t>‹#›</a:t>
            </a:fld>
            <a:endParaRPr lang="en-US"/>
          </a:p>
        </p:txBody>
      </p:sp>
    </p:spTree>
    <p:extLst>
      <p:ext uri="{BB962C8B-B14F-4D97-AF65-F5344CB8AC3E}">
        <p14:creationId xmlns:p14="http://schemas.microsoft.com/office/powerpoint/2010/main" val="4129762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81A5C6-CFE3-4453-AE3D-7EC1A9B4E2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D16417-F920-42FD-B030-DE249C9600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0A0C66-9229-48F5-8E9F-9409291DD2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6D3021-E8B6-4E45-A1A8-74F2BBABB0E1}" type="datetimeFigureOut">
              <a:rPr lang="en-US" smtClean="0"/>
              <a:t>23-Dec-21</a:t>
            </a:fld>
            <a:endParaRPr lang="en-US"/>
          </a:p>
        </p:txBody>
      </p:sp>
      <p:sp>
        <p:nvSpPr>
          <p:cNvPr id="5" name="Footer Placeholder 4">
            <a:extLst>
              <a:ext uri="{FF2B5EF4-FFF2-40B4-BE49-F238E27FC236}">
                <a16:creationId xmlns:a16="http://schemas.microsoft.com/office/drawing/2014/main" id="{235EABDA-A82D-4277-9181-B37EBEAE43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B5C47C-57CF-4643-A57B-789E1AB5DA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416718-0BC0-4948-B97F-41BE4172D74E}" type="slidenum">
              <a:rPr lang="en-US" smtClean="0"/>
              <a:t>‹#›</a:t>
            </a:fld>
            <a:endParaRPr lang="en-US"/>
          </a:p>
        </p:txBody>
      </p:sp>
    </p:spTree>
    <p:extLst>
      <p:ext uri="{BB962C8B-B14F-4D97-AF65-F5344CB8AC3E}">
        <p14:creationId xmlns:p14="http://schemas.microsoft.com/office/powerpoint/2010/main" val="7692124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web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5867-5A41-4FB6-8324-3CD157744270}"/>
              </a:ext>
            </a:extLst>
          </p:cNvPr>
          <p:cNvSpPr>
            <a:spLocks noGrp="1"/>
          </p:cNvSpPr>
          <p:nvPr>
            <p:ph type="ctrTitle"/>
          </p:nvPr>
        </p:nvSpPr>
        <p:spPr/>
        <p:txBody>
          <a:bodyPr>
            <a:normAutofit/>
          </a:bodyPr>
          <a:lstStyle/>
          <a:p>
            <a:r>
              <a:rPr lang="en-GB" sz="4800" dirty="0">
                <a:solidFill>
                  <a:schemeClr val="accent2"/>
                </a:solidFill>
              </a:rPr>
              <a:t>Mini Project 2: Scale-space blob detection</a:t>
            </a:r>
            <a:endParaRPr lang="en-US" sz="4800" dirty="0">
              <a:solidFill>
                <a:schemeClr val="accent2"/>
              </a:solidFill>
            </a:endParaRPr>
          </a:p>
        </p:txBody>
      </p:sp>
    </p:spTree>
    <p:extLst>
      <p:ext uri="{BB962C8B-B14F-4D97-AF65-F5344CB8AC3E}">
        <p14:creationId xmlns:p14="http://schemas.microsoft.com/office/powerpoint/2010/main" val="1183012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35C72C-DC5C-4FC5-B57C-525C041CB522}"/>
              </a:ext>
            </a:extLst>
          </p:cNvPr>
          <p:cNvSpPr txBox="1"/>
          <p:nvPr/>
        </p:nvSpPr>
        <p:spPr>
          <a:xfrm>
            <a:off x="609925" y="303667"/>
            <a:ext cx="7600071" cy="646331"/>
          </a:xfrm>
          <a:prstGeom prst="rect">
            <a:avLst/>
          </a:prstGeom>
          <a:noFill/>
        </p:spPr>
        <p:txBody>
          <a:bodyPr wrap="square">
            <a:spAutoFit/>
          </a:bodyPr>
          <a:lstStyle/>
          <a:p>
            <a:pPr marL="457200" indent="-457200">
              <a:buFont typeface="Arial" panose="020B0604020202020204" pitchFamily="34" charset="0"/>
              <a:buChar char="•"/>
            </a:pPr>
            <a:r>
              <a:rPr lang="en-GB" sz="3600" i="1" u="sng" dirty="0">
                <a:latin typeface="+mj-lt"/>
              </a:rPr>
              <a:t>Results for Up Sampling:</a:t>
            </a:r>
          </a:p>
        </p:txBody>
      </p:sp>
      <p:sp>
        <p:nvSpPr>
          <p:cNvPr id="3" name="TextBox 2">
            <a:extLst>
              <a:ext uri="{FF2B5EF4-FFF2-40B4-BE49-F238E27FC236}">
                <a16:creationId xmlns:a16="http://schemas.microsoft.com/office/drawing/2014/main" id="{D4CC4FB7-C782-4024-AEF6-EEB8E26372BE}"/>
              </a:ext>
            </a:extLst>
          </p:cNvPr>
          <p:cNvSpPr txBox="1"/>
          <p:nvPr/>
        </p:nvSpPr>
        <p:spPr>
          <a:xfrm>
            <a:off x="1363209" y="1273287"/>
            <a:ext cx="9129905" cy="400110"/>
          </a:xfrm>
          <a:prstGeom prst="rect">
            <a:avLst/>
          </a:prstGeom>
          <a:noFill/>
        </p:spPr>
        <p:txBody>
          <a:bodyPr wrap="square">
            <a:spAutoFit/>
          </a:bodyPr>
          <a:lstStyle/>
          <a:p>
            <a:r>
              <a:rPr lang="en-US" sz="2000" dirty="0"/>
              <a:t>Parameters: ● k = 1.4 ● scale = 2 ● threshold = 0.6 ● number of levels = 8</a:t>
            </a:r>
          </a:p>
        </p:txBody>
      </p:sp>
      <p:sp>
        <p:nvSpPr>
          <p:cNvPr id="4" name="TextBox 3">
            <a:extLst>
              <a:ext uri="{FF2B5EF4-FFF2-40B4-BE49-F238E27FC236}">
                <a16:creationId xmlns:a16="http://schemas.microsoft.com/office/drawing/2014/main" id="{5D40B295-D430-4C4E-8F0A-C3E3B0F0F247}"/>
              </a:ext>
            </a:extLst>
          </p:cNvPr>
          <p:cNvSpPr txBox="1"/>
          <p:nvPr/>
        </p:nvSpPr>
        <p:spPr>
          <a:xfrm>
            <a:off x="1048417" y="6263002"/>
            <a:ext cx="6093500" cy="523220"/>
          </a:xfrm>
          <a:prstGeom prst="rect">
            <a:avLst/>
          </a:prstGeom>
          <a:noFill/>
        </p:spPr>
        <p:txBody>
          <a:bodyPr wrap="square">
            <a:spAutoFit/>
          </a:bodyPr>
          <a:lstStyle/>
          <a:p>
            <a:r>
              <a:rPr lang="en-GB" sz="2800" dirty="0">
                <a:solidFill>
                  <a:srgbClr val="FF0000"/>
                </a:solidFill>
              </a:rPr>
              <a:t>Elapsed time is 11.714062 seconds.</a:t>
            </a:r>
          </a:p>
        </p:txBody>
      </p:sp>
      <p:pic>
        <p:nvPicPr>
          <p:cNvPr id="8" name="Picture 7">
            <a:extLst>
              <a:ext uri="{FF2B5EF4-FFF2-40B4-BE49-F238E27FC236}">
                <a16:creationId xmlns:a16="http://schemas.microsoft.com/office/drawing/2014/main" id="{E1374306-A1D6-45BB-8ACB-F7D12B7320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580" y="1996686"/>
            <a:ext cx="3584469" cy="4077503"/>
          </a:xfrm>
          <a:prstGeom prst="rect">
            <a:avLst/>
          </a:prstGeom>
        </p:spPr>
      </p:pic>
      <p:pic>
        <p:nvPicPr>
          <p:cNvPr id="10" name="Picture 9">
            <a:extLst>
              <a:ext uri="{FF2B5EF4-FFF2-40B4-BE49-F238E27FC236}">
                <a16:creationId xmlns:a16="http://schemas.microsoft.com/office/drawing/2014/main" id="{A87DABEF-18AD-4B7D-98F9-69313C356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73397"/>
            <a:ext cx="5527170" cy="5112825"/>
          </a:xfrm>
          <a:prstGeom prst="rect">
            <a:avLst/>
          </a:prstGeom>
        </p:spPr>
      </p:pic>
    </p:spTree>
    <p:extLst>
      <p:ext uri="{BB962C8B-B14F-4D97-AF65-F5344CB8AC3E}">
        <p14:creationId xmlns:p14="http://schemas.microsoft.com/office/powerpoint/2010/main" val="609136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60583B-8019-4A9E-B453-A6F1FD712979}"/>
              </a:ext>
            </a:extLst>
          </p:cNvPr>
          <p:cNvSpPr txBox="1"/>
          <p:nvPr/>
        </p:nvSpPr>
        <p:spPr>
          <a:xfrm>
            <a:off x="609925" y="303667"/>
            <a:ext cx="7600071" cy="646331"/>
          </a:xfrm>
          <a:prstGeom prst="rect">
            <a:avLst/>
          </a:prstGeom>
          <a:noFill/>
        </p:spPr>
        <p:txBody>
          <a:bodyPr wrap="square">
            <a:spAutoFit/>
          </a:bodyPr>
          <a:lstStyle/>
          <a:p>
            <a:pPr marL="457200" indent="-457200">
              <a:buFont typeface="Arial" panose="020B0604020202020204" pitchFamily="34" charset="0"/>
              <a:buChar char="•"/>
            </a:pPr>
            <a:r>
              <a:rPr lang="en-GB" sz="3600" i="1" u="sng" dirty="0">
                <a:latin typeface="+mj-lt"/>
              </a:rPr>
              <a:t>Results for Down Sampling:</a:t>
            </a:r>
          </a:p>
        </p:txBody>
      </p:sp>
      <p:sp>
        <p:nvSpPr>
          <p:cNvPr id="3" name="TextBox 2">
            <a:extLst>
              <a:ext uri="{FF2B5EF4-FFF2-40B4-BE49-F238E27FC236}">
                <a16:creationId xmlns:a16="http://schemas.microsoft.com/office/drawing/2014/main" id="{F3758D70-AC4E-4185-8552-B9EA671151C8}"/>
              </a:ext>
            </a:extLst>
          </p:cNvPr>
          <p:cNvSpPr txBox="1"/>
          <p:nvPr/>
        </p:nvSpPr>
        <p:spPr>
          <a:xfrm>
            <a:off x="623119" y="6270779"/>
            <a:ext cx="6093500" cy="523220"/>
          </a:xfrm>
          <a:prstGeom prst="rect">
            <a:avLst/>
          </a:prstGeom>
          <a:noFill/>
        </p:spPr>
        <p:txBody>
          <a:bodyPr wrap="square">
            <a:spAutoFit/>
          </a:bodyPr>
          <a:lstStyle/>
          <a:p>
            <a:r>
              <a:rPr lang="en-GB" sz="2800" dirty="0">
                <a:solidFill>
                  <a:srgbClr val="FF0000"/>
                </a:solidFill>
              </a:rPr>
              <a:t>Elapsed time is 0.969546 seconds.</a:t>
            </a:r>
          </a:p>
        </p:txBody>
      </p:sp>
      <p:sp>
        <p:nvSpPr>
          <p:cNvPr id="4" name="TextBox 3">
            <a:extLst>
              <a:ext uri="{FF2B5EF4-FFF2-40B4-BE49-F238E27FC236}">
                <a16:creationId xmlns:a16="http://schemas.microsoft.com/office/drawing/2014/main" id="{751C4BFA-74D6-468C-A4F7-A34951A11187}"/>
              </a:ext>
            </a:extLst>
          </p:cNvPr>
          <p:cNvSpPr txBox="1"/>
          <p:nvPr/>
        </p:nvSpPr>
        <p:spPr>
          <a:xfrm>
            <a:off x="1528547" y="1138376"/>
            <a:ext cx="9129905" cy="400110"/>
          </a:xfrm>
          <a:prstGeom prst="rect">
            <a:avLst/>
          </a:prstGeom>
          <a:noFill/>
        </p:spPr>
        <p:txBody>
          <a:bodyPr wrap="square">
            <a:spAutoFit/>
          </a:bodyPr>
          <a:lstStyle/>
          <a:p>
            <a:r>
              <a:rPr lang="en-US" sz="2000" dirty="0"/>
              <a:t>Parameters: ● k = 1.4 ● scale = 2 ● threshold = 0.6 ● number of levels = 8</a:t>
            </a:r>
          </a:p>
        </p:txBody>
      </p:sp>
      <p:pic>
        <p:nvPicPr>
          <p:cNvPr id="7" name="Picture 6">
            <a:extLst>
              <a:ext uri="{FF2B5EF4-FFF2-40B4-BE49-F238E27FC236}">
                <a16:creationId xmlns:a16="http://schemas.microsoft.com/office/drawing/2014/main" id="{FACCDE75-79AC-4186-96EE-BB1A9874D7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580" y="1996686"/>
            <a:ext cx="3584469" cy="4077503"/>
          </a:xfrm>
          <a:prstGeom prst="rect">
            <a:avLst/>
          </a:prstGeom>
        </p:spPr>
      </p:pic>
      <p:pic>
        <p:nvPicPr>
          <p:cNvPr id="9" name="Picture 8">
            <a:extLst>
              <a:ext uri="{FF2B5EF4-FFF2-40B4-BE49-F238E27FC236}">
                <a16:creationId xmlns:a16="http://schemas.microsoft.com/office/drawing/2014/main" id="{8FB5607C-FB14-4807-A25A-57674A1CFB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191" y="1539753"/>
            <a:ext cx="5468229" cy="5276190"/>
          </a:xfrm>
          <a:prstGeom prst="rect">
            <a:avLst/>
          </a:prstGeom>
        </p:spPr>
      </p:pic>
    </p:spTree>
    <p:extLst>
      <p:ext uri="{BB962C8B-B14F-4D97-AF65-F5344CB8AC3E}">
        <p14:creationId xmlns:p14="http://schemas.microsoft.com/office/powerpoint/2010/main" val="747237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D7553D-D2F3-4B84-A20D-C40BDB957471}"/>
              </a:ext>
            </a:extLst>
          </p:cNvPr>
          <p:cNvSpPr txBox="1"/>
          <p:nvPr/>
        </p:nvSpPr>
        <p:spPr>
          <a:xfrm>
            <a:off x="609925" y="303667"/>
            <a:ext cx="7600071" cy="646331"/>
          </a:xfrm>
          <a:prstGeom prst="rect">
            <a:avLst/>
          </a:prstGeom>
          <a:noFill/>
        </p:spPr>
        <p:txBody>
          <a:bodyPr wrap="square">
            <a:spAutoFit/>
          </a:bodyPr>
          <a:lstStyle/>
          <a:p>
            <a:pPr marL="457200" indent="-457200">
              <a:buFont typeface="Arial" panose="020B0604020202020204" pitchFamily="34" charset="0"/>
              <a:buChar char="•"/>
            </a:pPr>
            <a:r>
              <a:rPr lang="en-GB" sz="3600" i="1" u="sng" dirty="0">
                <a:latin typeface="+mj-lt"/>
              </a:rPr>
              <a:t>Results for Up Sampling:</a:t>
            </a:r>
          </a:p>
        </p:txBody>
      </p:sp>
      <p:sp>
        <p:nvSpPr>
          <p:cNvPr id="3" name="TextBox 2">
            <a:extLst>
              <a:ext uri="{FF2B5EF4-FFF2-40B4-BE49-F238E27FC236}">
                <a16:creationId xmlns:a16="http://schemas.microsoft.com/office/drawing/2014/main" id="{9B2146D7-0071-49C2-A465-76F963CC5F25}"/>
              </a:ext>
            </a:extLst>
          </p:cNvPr>
          <p:cNvSpPr txBox="1"/>
          <p:nvPr/>
        </p:nvSpPr>
        <p:spPr>
          <a:xfrm>
            <a:off x="1363209" y="1273287"/>
            <a:ext cx="9129905" cy="400110"/>
          </a:xfrm>
          <a:prstGeom prst="rect">
            <a:avLst/>
          </a:prstGeom>
          <a:noFill/>
        </p:spPr>
        <p:txBody>
          <a:bodyPr wrap="square">
            <a:spAutoFit/>
          </a:bodyPr>
          <a:lstStyle/>
          <a:p>
            <a:r>
              <a:rPr lang="en-US" sz="2000" dirty="0"/>
              <a:t>Parameters: ● k = 1.4 ● scale = 2 ● threshold = 0.3 ● number of levels = 8</a:t>
            </a:r>
          </a:p>
        </p:txBody>
      </p:sp>
      <p:sp>
        <p:nvSpPr>
          <p:cNvPr id="4" name="TextBox 3">
            <a:extLst>
              <a:ext uri="{FF2B5EF4-FFF2-40B4-BE49-F238E27FC236}">
                <a16:creationId xmlns:a16="http://schemas.microsoft.com/office/drawing/2014/main" id="{CDE5728C-5A40-4DB6-8C11-F4603FD26546}"/>
              </a:ext>
            </a:extLst>
          </p:cNvPr>
          <p:cNvSpPr txBox="1"/>
          <p:nvPr/>
        </p:nvSpPr>
        <p:spPr>
          <a:xfrm>
            <a:off x="109410" y="6177854"/>
            <a:ext cx="6093500" cy="523220"/>
          </a:xfrm>
          <a:prstGeom prst="rect">
            <a:avLst/>
          </a:prstGeom>
          <a:noFill/>
        </p:spPr>
        <p:txBody>
          <a:bodyPr wrap="square">
            <a:spAutoFit/>
          </a:bodyPr>
          <a:lstStyle/>
          <a:p>
            <a:r>
              <a:rPr lang="en-GB" sz="2800" dirty="0">
                <a:solidFill>
                  <a:srgbClr val="FF0000"/>
                </a:solidFill>
              </a:rPr>
              <a:t>Elapsed time is 2.822294 seconds.</a:t>
            </a:r>
          </a:p>
        </p:txBody>
      </p:sp>
      <p:pic>
        <p:nvPicPr>
          <p:cNvPr id="8" name="Picture 7">
            <a:extLst>
              <a:ext uri="{FF2B5EF4-FFF2-40B4-BE49-F238E27FC236}">
                <a16:creationId xmlns:a16="http://schemas.microsoft.com/office/drawing/2014/main" id="{4D32C814-9AF5-435E-91CA-12639F47F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689" y="2463011"/>
            <a:ext cx="4488487" cy="3229846"/>
          </a:xfrm>
          <a:prstGeom prst="rect">
            <a:avLst/>
          </a:prstGeom>
        </p:spPr>
      </p:pic>
      <p:pic>
        <p:nvPicPr>
          <p:cNvPr id="10" name="Picture 9">
            <a:extLst>
              <a:ext uri="{FF2B5EF4-FFF2-40B4-BE49-F238E27FC236}">
                <a16:creationId xmlns:a16="http://schemas.microsoft.com/office/drawing/2014/main" id="{C4071ED3-D86E-4E60-851C-21FE98388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870" y="1820138"/>
            <a:ext cx="6921720" cy="4734195"/>
          </a:xfrm>
          <a:prstGeom prst="rect">
            <a:avLst/>
          </a:prstGeom>
        </p:spPr>
      </p:pic>
    </p:spTree>
    <p:extLst>
      <p:ext uri="{BB962C8B-B14F-4D97-AF65-F5344CB8AC3E}">
        <p14:creationId xmlns:p14="http://schemas.microsoft.com/office/powerpoint/2010/main" val="3196800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E9822C-41BB-49C4-922C-06C8B6F5F23C}"/>
              </a:ext>
            </a:extLst>
          </p:cNvPr>
          <p:cNvSpPr txBox="1"/>
          <p:nvPr/>
        </p:nvSpPr>
        <p:spPr>
          <a:xfrm>
            <a:off x="609925" y="303667"/>
            <a:ext cx="7600071" cy="646331"/>
          </a:xfrm>
          <a:prstGeom prst="rect">
            <a:avLst/>
          </a:prstGeom>
          <a:noFill/>
        </p:spPr>
        <p:txBody>
          <a:bodyPr wrap="square">
            <a:spAutoFit/>
          </a:bodyPr>
          <a:lstStyle/>
          <a:p>
            <a:pPr marL="457200" indent="-457200">
              <a:buFont typeface="Arial" panose="020B0604020202020204" pitchFamily="34" charset="0"/>
              <a:buChar char="•"/>
            </a:pPr>
            <a:r>
              <a:rPr lang="en-GB" sz="3600" i="1" u="sng" dirty="0">
                <a:latin typeface="+mj-lt"/>
              </a:rPr>
              <a:t>Results for Down Sampling:</a:t>
            </a:r>
          </a:p>
        </p:txBody>
      </p:sp>
      <p:sp>
        <p:nvSpPr>
          <p:cNvPr id="3" name="TextBox 2">
            <a:extLst>
              <a:ext uri="{FF2B5EF4-FFF2-40B4-BE49-F238E27FC236}">
                <a16:creationId xmlns:a16="http://schemas.microsoft.com/office/drawing/2014/main" id="{803EF9F6-3FEB-44D0-B619-FB35BC60F53B}"/>
              </a:ext>
            </a:extLst>
          </p:cNvPr>
          <p:cNvSpPr txBox="1"/>
          <p:nvPr/>
        </p:nvSpPr>
        <p:spPr>
          <a:xfrm>
            <a:off x="427689" y="6337498"/>
            <a:ext cx="6093500" cy="523220"/>
          </a:xfrm>
          <a:prstGeom prst="rect">
            <a:avLst/>
          </a:prstGeom>
          <a:noFill/>
        </p:spPr>
        <p:txBody>
          <a:bodyPr wrap="square">
            <a:spAutoFit/>
          </a:bodyPr>
          <a:lstStyle/>
          <a:p>
            <a:r>
              <a:rPr lang="en-GB" sz="2800" dirty="0">
                <a:solidFill>
                  <a:srgbClr val="FF0000"/>
                </a:solidFill>
              </a:rPr>
              <a:t>Elapsed time is 0.469494 seconds.</a:t>
            </a:r>
          </a:p>
        </p:txBody>
      </p:sp>
      <p:sp>
        <p:nvSpPr>
          <p:cNvPr id="4" name="TextBox 3">
            <a:extLst>
              <a:ext uri="{FF2B5EF4-FFF2-40B4-BE49-F238E27FC236}">
                <a16:creationId xmlns:a16="http://schemas.microsoft.com/office/drawing/2014/main" id="{76ED0A9F-DF13-4256-8B20-337C8FBBA9B6}"/>
              </a:ext>
            </a:extLst>
          </p:cNvPr>
          <p:cNvSpPr txBox="1"/>
          <p:nvPr/>
        </p:nvSpPr>
        <p:spPr>
          <a:xfrm>
            <a:off x="1528547" y="1138376"/>
            <a:ext cx="9129905" cy="400110"/>
          </a:xfrm>
          <a:prstGeom prst="rect">
            <a:avLst/>
          </a:prstGeom>
          <a:noFill/>
        </p:spPr>
        <p:txBody>
          <a:bodyPr wrap="square">
            <a:spAutoFit/>
          </a:bodyPr>
          <a:lstStyle/>
          <a:p>
            <a:r>
              <a:rPr lang="en-US" sz="2000" dirty="0"/>
              <a:t>Parameters: ● k = 1.4 ● scale = 2 ● threshold = 0.3 ● number of levels = 8</a:t>
            </a:r>
          </a:p>
        </p:txBody>
      </p:sp>
      <p:pic>
        <p:nvPicPr>
          <p:cNvPr id="7" name="Picture 6">
            <a:extLst>
              <a:ext uri="{FF2B5EF4-FFF2-40B4-BE49-F238E27FC236}">
                <a16:creationId xmlns:a16="http://schemas.microsoft.com/office/drawing/2014/main" id="{035F0D28-FAB7-40DD-AEE6-FFC79FF0B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689" y="2321710"/>
            <a:ext cx="4488487" cy="3229846"/>
          </a:xfrm>
          <a:prstGeom prst="rect">
            <a:avLst/>
          </a:prstGeom>
        </p:spPr>
      </p:pic>
      <p:pic>
        <p:nvPicPr>
          <p:cNvPr id="9" name="Picture 8">
            <a:extLst>
              <a:ext uri="{FF2B5EF4-FFF2-40B4-BE49-F238E27FC236}">
                <a16:creationId xmlns:a16="http://schemas.microsoft.com/office/drawing/2014/main" id="{801BB057-A856-41A0-8A3E-9E50E57079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068" y="1726864"/>
            <a:ext cx="6848135" cy="4683866"/>
          </a:xfrm>
          <a:prstGeom prst="rect">
            <a:avLst/>
          </a:prstGeom>
        </p:spPr>
      </p:pic>
    </p:spTree>
    <p:extLst>
      <p:ext uri="{BB962C8B-B14F-4D97-AF65-F5344CB8AC3E}">
        <p14:creationId xmlns:p14="http://schemas.microsoft.com/office/powerpoint/2010/main" val="1594164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B78E44-E704-481D-91A4-02DCDDA69557}"/>
              </a:ext>
            </a:extLst>
          </p:cNvPr>
          <p:cNvSpPr txBox="1"/>
          <p:nvPr/>
        </p:nvSpPr>
        <p:spPr>
          <a:xfrm>
            <a:off x="609925" y="303667"/>
            <a:ext cx="7600071" cy="646331"/>
          </a:xfrm>
          <a:prstGeom prst="rect">
            <a:avLst/>
          </a:prstGeom>
          <a:noFill/>
        </p:spPr>
        <p:txBody>
          <a:bodyPr wrap="square">
            <a:spAutoFit/>
          </a:bodyPr>
          <a:lstStyle/>
          <a:p>
            <a:pPr marL="457200" indent="-457200">
              <a:buFont typeface="Arial" panose="020B0604020202020204" pitchFamily="34" charset="0"/>
              <a:buChar char="•"/>
            </a:pPr>
            <a:r>
              <a:rPr lang="en-GB" sz="3600" i="1" u="sng" dirty="0">
                <a:latin typeface="+mj-lt"/>
              </a:rPr>
              <a:t>Results for Up Sampling:</a:t>
            </a:r>
          </a:p>
        </p:txBody>
      </p:sp>
      <p:sp>
        <p:nvSpPr>
          <p:cNvPr id="3" name="TextBox 2">
            <a:extLst>
              <a:ext uri="{FF2B5EF4-FFF2-40B4-BE49-F238E27FC236}">
                <a16:creationId xmlns:a16="http://schemas.microsoft.com/office/drawing/2014/main" id="{7DA72C62-C33E-4FBE-A0FE-D8F05AAC6837}"/>
              </a:ext>
            </a:extLst>
          </p:cNvPr>
          <p:cNvSpPr txBox="1"/>
          <p:nvPr/>
        </p:nvSpPr>
        <p:spPr>
          <a:xfrm>
            <a:off x="1363208" y="1106156"/>
            <a:ext cx="9129905" cy="400110"/>
          </a:xfrm>
          <a:prstGeom prst="rect">
            <a:avLst/>
          </a:prstGeom>
          <a:noFill/>
        </p:spPr>
        <p:txBody>
          <a:bodyPr wrap="square">
            <a:spAutoFit/>
          </a:bodyPr>
          <a:lstStyle/>
          <a:p>
            <a:r>
              <a:rPr lang="en-US" sz="2000" dirty="0"/>
              <a:t>Parameters: ● k = 1.4 ● scale = 2 ● threshold = 0.3 ● number of levels = 8</a:t>
            </a:r>
          </a:p>
        </p:txBody>
      </p:sp>
      <p:sp>
        <p:nvSpPr>
          <p:cNvPr id="4" name="TextBox 3">
            <a:extLst>
              <a:ext uri="{FF2B5EF4-FFF2-40B4-BE49-F238E27FC236}">
                <a16:creationId xmlns:a16="http://schemas.microsoft.com/office/drawing/2014/main" id="{2E2865DE-3CE2-4B2F-8BAC-AC2829254B19}"/>
              </a:ext>
            </a:extLst>
          </p:cNvPr>
          <p:cNvSpPr txBox="1"/>
          <p:nvPr/>
        </p:nvSpPr>
        <p:spPr>
          <a:xfrm>
            <a:off x="284854" y="6272357"/>
            <a:ext cx="6093500" cy="523220"/>
          </a:xfrm>
          <a:prstGeom prst="rect">
            <a:avLst/>
          </a:prstGeom>
          <a:noFill/>
        </p:spPr>
        <p:txBody>
          <a:bodyPr wrap="square">
            <a:spAutoFit/>
          </a:bodyPr>
          <a:lstStyle/>
          <a:p>
            <a:r>
              <a:rPr lang="en-GB" sz="2800" dirty="0">
                <a:solidFill>
                  <a:srgbClr val="FF0000"/>
                </a:solidFill>
              </a:rPr>
              <a:t>Elapsed time is 1.917761 seconds.</a:t>
            </a:r>
          </a:p>
        </p:txBody>
      </p:sp>
      <p:pic>
        <p:nvPicPr>
          <p:cNvPr id="8" name="Picture 7">
            <a:extLst>
              <a:ext uri="{FF2B5EF4-FFF2-40B4-BE49-F238E27FC236}">
                <a16:creationId xmlns:a16="http://schemas.microsoft.com/office/drawing/2014/main" id="{585D10E8-C48C-4D99-9ACD-5659BD198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854" y="1996686"/>
            <a:ext cx="4125106" cy="4125106"/>
          </a:xfrm>
          <a:prstGeom prst="rect">
            <a:avLst/>
          </a:prstGeom>
        </p:spPr>
      </p:pic>
      <p:pic>
        <p:nvPicPr>
          <p:cNvPr id="10" name="Picture 9">
            <a:extLst>
              <a:ext uri="{FF2B5EF4-FFF2-40B4-BE49-F238E27FC236}">
                <a16:creationId xmlns:a16="http://schemas.microsoft.com/office/drawing/2014/main" id="{0A9709AC-CC8C-4AF5-BB4E-2031A9019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9657" y="1673397"/>
            <a:ext cx="6093500" cy="5184603"/>
          </a:xfrm>
          <a:prstGeom prst="rect">
            <a:avLst/>
          </a:prstGeom>
        </p:spPr>
      </p:pic>
    </p:spTree>
    <p:extLst>
      <p:ext uri="{BB962C8B-B14F-4D97-AF65-F5344CB8AC3E}">
        <p14:creationId xmlns:p14="http://schemas.microsoft.com/office/powerpoint/2010/main" val="333925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9DDBA2-2E12-4F33-AC05-76B0DB5F5184}"/>
              </a:ext>
            </a:extLst>
          </p:cNvPr>
          <p:cNvSpPr txBox="1"/>
          <p:nvPr/>
        </p:nvSpPr>
        <p:spPr>
          <a:xfrm>
            <a:off x="609925" y="303667"/>
            <a:ext cx="7600071" cy="646331"/>
          </a:xfrm>
          <a:prstGeom prst="rect">
            <a:avLst/>
          </a:prstGeom>
          <a:noFill/>
        </p:spPr>
        <p:txBody>
          <a:bodyPr wrap="square">
            <a:spAutoFit/>
          </a:bodyPr>
          <a:lstStyle/>
          <a:p>
            <a:pPr marL="457200" indent="-457200">
              <a:buFont typeface="Arial" panose="020B0604020202020204" pitchFamily="34" charset="0"/>
              <a:buChar char="•"/>
            </a:pPr>
            <a:r>
              <a:rPr lang="en-GB" sz="3600" i="1" u="sng" dirty="0">
                <a:latin typeface="+mj-lt"/>
              </a:rPr>
              <a:t>Results for Down Sampling:</a:t>
            </a:r>
          </a:p>
        </p:txBody>
      </p:sp>
      <p:sp>
        <p:nvSpPr>
          <p:cNvPr id="3" name="TextBox 2">
            <a:extLst>
              <a:ext uri="{FF2B5EF4-FFF2-40B4-BE49-F238E27FC236}">
                <a16:creationId xmlns:a16="http://schemas.microsoft.com/office/drawing/2014/main" id="{274DB485-77CC-4FAA-A69D-DBA35E452FF9}"/>
              </a:ext>
            </a:extLst>
          </p:cNvPr>
          <p:cNvSpPr txBox="1"/>
          <p:nvPr/>
        </p:nvSpPr>
        <p:spPr>
          <a:xfrm>
            <a:off x="427689" y="6337498"/>
            <a:ext cx="6093500" cy="523220"/>
          </a:xfrm>
          <a:prstGeom prst="rect">
            <a:avLst/>
          </a:prstGeom>
          <a:noFill/>
        </p:spPr>
        <p:txBody>
          <a:bodyPr wrap="square">
            <a:spAutoFit/>
          </a:bodyPr>
          <a:lstStyle/>
          <a:p>
            <a:r>
              <a:rPr lang="en-GB" sz="2800" dirty="0">
                <a:solidFill>
                  <a:srgbClr val="FF0000"/>
                </a:solidFill>
              </a:rPr>
              <a:t>Elapsed time is 0.396899 seconds.</a:t>
            </a:r>
          </a:p>
        </p:txBody>
      </p:sp>
      <p:sp>
        <p:nvSpPr>
          <p:cNvPr id="4" name="TextBox 3">
            <a:extLst>
              <a:ext uri="{FF2B5EF4-FFF2-40B4-BE49-F238E27FC236}">
                <a16:creationId xmlns:a16="http://schemas.microsoft.com/office/drawing/2014/main" id="{E4C84200-7B62-47B2-B92E-F84C4DD51153}"/>
              </a:ext>
            </a:extLst>
          </p:cNvPr>
          <p:cNvSpPr txBox="1"/>
          <p:nvPr/>
        </p:nvSpPr>
        <p:spPr>
          <a:xfrm>
            <a:off x="1528547" y="1138376"/>
            <a:ext cx="9129905" cy="400110"/>
          </a:xfrm>
          <a:prstGeom prst="rect">
            <a:avLst/>
          </a:prstGeom>
          <a:noFill/>
        </p:spPr>
        <p:txBody>
          <a:bodyPr wrap="square">
            <a:spAutoFit/>
          </a:bodyPr>
          <a:lstStyle/>
          <a:p>
            <a:r>
              <a:rPr lang="en-US" sz="2000" dirty="0"/>
              <a:t>Parameters: ● k = 1.4 ● scale = 2 ● threshold = 0.3 ● number of levels = 8</a:t>
            </a:r>
          </a:p>
        </p:txBody>
      </p:sp>
      <p:pic>
        <p:nvPicPr>
          <p:cNvPr id="7" name="Picture 6">
            <a:extLst>
              <a:ext uri="{FF2B5EF4-FFF2-40B4-BE49-F238E27FC236}">
                <a16:creationId xmlns:a16="http://schemas.microsoft.com/office/drawing/2014/main" id="{3429CA55-8040-4E7F-A052-3FCF266A6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854" y="1996686"/>
            <a:ext cx="4125106" cy="4125106"/>
          </a:xfrm>
          <a:prstGeom prst="rect">
            <a:avLst/>
          </a:prstGeom>
        </p:spPr>
      </p:pic>
      <p:pic>
        <p:nvPicPr>
          <p:cNvPr id="9" name="Picture 8">
            <a:extLst>
              <a:ext uri="{FF2B5EF4-FFF2-40B4-BE49-F238E27FC236}">
                <a16:creationId xmlns:a16="http://schemas.microsoft.com/office/drawing/2014/main" id="{B30B8A5D-D2D1-4693-960C-40D6AA684C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8490" y="1625710"/>
            <a:ext cx="5583012" cy="4928623"/>
          </a:xfrm>
          <a:prstGeom prst="rect">
            <a:avLst/>
          </a:prstGeom>
        </p:spPr>
      </p:pic>
    </p:spTree>
    <p:extLst>
      <p:ext uri="{BB962C8B-B14F-4D97-AF65-F5344CB8AC3E}">
        <p14:creationId xmlns:p14="http://schemas.microsoft.com/office/powerpoint/2010/main" val="2523728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584778-68E7-4D3F-8FC3-25E61CECD988}"/>
              </a:ext>
            </a:extLst>
          </p:cNvPr>
          <p:cNvSpPr txBox="1"/>
          <p:nvPr/>
        </p:nvSpPr>
        <p:spPr>
          <a:xfrm>
            <a:off x="7250568" y="423588"/>
            <a:ext cx="3707242" cy="646331"/>
          </a:xfrm>
          <a:prstGeom prst="rect">
            <a:avLst/>
          </a:prstGeom>
          <a:noFill/>
        </p:spPr>
        <p:txBody>
          <a:bodyPr wrap="square">
            <a:spAutoFit/>
          </a:bodyPr>
          <a:lstStyle/>
          <a:p>
            <a:pPr marL="457200" indent="-457200">
              <a:buFont typeface="Arial" panose="020B0604020202020204" pitchFamily="34" charset="0"/>
              <a:buChar char="•"/>
            </a:pPr>
            <a:r>
              <a:rPr lang="en-GB" sz="3600" i="1" u="sng" dirty="0">
                <a:latin typeface="+mj-lt"/>
              </a:rPr>
              <a:t>Down Sampling:</a:t>
            </a:r>
          </a:p>
        </p:txBody>
      </p:sp>
      <p:sp>
        <p:nvSpPr>
          <p:cNvPr id="3" name="TextBox 2">
            <a:extLst>
              <a:ext uri="{FF2B5EF4-FFF2-40B4-BE49-F238E27FC236}">
                <a16:creationId xmlns:a16="http://schemas.microsoft.com/office/drawing/2014/main" id="{7231EE89-4502-4065-B07E-41DF03569734}"/>
              </a:ext>
            </a:extLst>
          </p:cNvPr>
          <p:cNvSpPr txBox="1"/>
          <p:nvPr/>
        </p:nvSpPr>
        <p:spPr>
          <a:xfrm>
            <a:off x="987178" y="423588"/>
            <a:ext cx="3707242" cy="646331"/>
          </a:xfrm>
          <a:prstGeom prst="rect">
            <a:avLst/>
          </a:prstGeom>
          <a:noFill/>
        </p:spPr>
        <p:txBody>
          <a:bodyPr wrap="square">
            <a:spAutoFit/>
          </a:bodyPr>
          <a:lstStyle/>
          <a:p>
            <a:pPr marL="457200" indent="-457200">
              <a:buFont typeface="Arial" panose="020B0604020202020204" pitchFamily="34" charset="0"/>
              <a:buChar char="•"/>
            </a:pPr>
            <a:r>
              <a:rPr lang="en-GB" sz="3600" i="1" u="sng" dirty="0">
                <a:latin typeface="+mj-lt"/>
              </a:rPr>
              <a:t>Up Sampling:</a:t>
            </a:r>
          </a:p>
        </p:txBody>
      </p:sp>
      <p:sp>
        <p:nvSpPr>
          <p:cNvPr id="4" name="TextBox 3">
            <a:extLst>
              <a:ext uri="{FF2B5EF4-FFF2-40B4-BE49-F238E27FC236}">
                <a16:creationId xmlns:a16="http://schemas.microsoft.com/office/drawing/2014/main" id="{B9D368AF-2F02-4037-BE51-B31F1FBD54D4}"/>
              </a:ext>
            </a:extLst>
          </p:cNvPr>
          <p:cNvSpPr txBox="1"/>
          <p:nvPr/>
        </p:nvSpPr>
        <p:spPr>
          <a:xfrm>
            <a:off x="1827905" y="1243307"/>
            <a:ext cx="9129905" cy="400110"/>
          </a:xfrm>
          <a:prstGeom prst="rect">
            <a:avLst/>
          </a:prstGeom>
          <a:noFill/>
        </p:spPr>
        <p:txBody>
          <a:bodyPr wrap="square">
            <a:spAutoFit/>
          </a:bodyPr>
          <a:lstStyle/>
          <a:p>
            <a:r>
              <a:rPr lang="en-US" sz="2000" dirty="0"/>
              <a:t>Parameters: ● k = 1.3 ● scale = 2 ● threshold = 0.3 ● number of levels = 8</a:t>
            </a:r>
          </a:p>
        </p:txBody>
      </p:sp>
      <p:sp>
        <p:nvSpPr>
          <p:cNvPr id="5" name="TextBox 4">
            <a:extLst>
              <a:ext uri="{FF2B5EF4-FFF2-40B4-BE49-F238E27FC236}">
                <a16:creationId xmlns:a16="http://schemas.microsoft.com/office/drawing/2014/main" id="{63F4E4FE-5F7A-4205-815D-ED1803BB4BAF}"/>
              </a:ext>
            </a:extLst>
          </p:cNvPr>
          <p:cNvSpPr txBox="1"/>
          <p:nvPr/>
        </p:nvSpPr>
        <p:spPr>
          <a:xfrm>
            <a:off x="648326" y="6303888"/>
            <a:ext cx="6093500" cy="461665"/>
          </a:xfrm>
          <a:prstGeom prst="rect">
            <a:avLst/>
          </a:prstGeom>
          <a:noFill/>
        </p:spPr>
        <p:txBody>
          <a:bodyPr wrap="square">
            <a:spAutoFit/>
          </a:bodyPr>
          <a:lstStyle/>
          <a:p>
            <a:r>
              <a:rPr lang="en-US" sz="2400" dirty="0">
                <a:solidFill>
                  <a:srgbClr val="FF0000"/>
                </a:solidFill>
              </a:rPr>
              <a:t>Elapsed time is 0.686530 seconds.</a:t>
            </a:r>
          </a:p>
        </p:txBody>
      </p:sp>
      <p:sp>
        <p:nvSpPr>
          <p:cNvPr id="6" name="TextBox 5">
            <a:extLst>
              <a:ext uri="{FF2B5EF4-FFF2-40B4-BE49-F238E27FC236}">
                <a16:creationId xmlns:a16="http://schemas.microsoft.com/office/drawing/2014/main" id="{35CB4B4B-876B-4E88-AD52-FEA3C2702BDD}"/>
              </a:ext>
            </a:extLst>
          </p:cNvPr>
          <p:cNvSpPr txBox="1"/>
          <p:nvPr/>
        </p:nvSpPr>
        <p:spPr>
          <a:xfrm>
            <a:off x="6741826" y="6276899"/>
            <a:ext cx="6093500" cy="461665"/>
          </a:xfrm>
          <a:prstGeom prst="rect">
            <a:avLst/>
          </a:prstGeom>
          <a:noFill/>
        </p:spPr>
        <p:txBody>
          <a:bodyPr wrap="square">
            <a:spAutoFit/>
          </a:bodyPr>
          <a:lstStyle/>
          <a:p>
            <a:r>
              <a:rPr lang="en-GB" sz="2400" dirty="0">
                <a:solidFill>
                  <a:srgbClr val="FF0000"/>
                </a:solidFill>
              </a:rPr>
              <a:t>Elapsed time is 0.363928 seconds.</a:t>
            </a:r>
            <a:endParaRPr lang="en-US" sz="2400" dirty="0">
              <a:solidFill>
                <a:srgbClr val="FF0000"/>
              </a:solidFill>
            </a:endParaRPr>
          </a:p>
        </p:txBody>
      </p:sp>
      <p:pic>
        <p:nvPicPr>
          <p:cNvPr id="7" name="Picture 6">
            <a:extLst>
              <a:ext uri="{FF2B5EF4-FFF2-40B4-BE49-F238E27FC236}">
                <a16:creationId xmlns:a16="http://schemas.microsoft.com/office/drawing/2014/main" id="{AF65A44A-A5B8-46F2-93BC-640E92BD0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4037" y="1783121"/>
            <a:ext cx="6217963" cy="4475049"/>
          </a:xfrm>
          <a:prstGeom prst="rect">
            <a:avLst/>
          </a:prstGeom>
        </p:spPr>
      </p:pic>
      <p:pic>
        <p:nvPicPr>
          <p:cNvPr id="8" name="Picture 7">
            <a:extLst>
              <a:ext uri="{FF2B5EF4-FFF2-40B4-BE49-F238E27FC236}">
                <a16:creationId xmlns:a16="http://schemas.microsoft.com/office/drawing/2014/main" id="{4C6D360B-E560-4430-8637-5FCCC84981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4391"/>
            <a:ext cx="6741826" cy="4558566"/>
          </a:xfrm>
          <a:prstGeom prst="rect">
            <a:avLst/>
          </a:prstGeom>
        </p:spPr>
      </p:pic>
    </p:spTree>
    <p:extLst>
      <p:ext uri="{BB962C8B-B14F-4D97-AF65-F5344CB8AC3E}">
        <p14:creationId xmlns:p14="http://schemas.microsoft.com/office/powerpoint/2010/main" val="3493937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2FD45E-BD18-431A-8FF4-DC805591C249}"/>
              </a:ext>
            </a:extLst>
          </p:cNvPr>
          <p:cNvSpPr txBox="1"/>
          <p:nvPr/>
        </p:nvSpPr>
        <p:spPr>
          <a:xfrm>
            <a:off x="7250568" y="423588"/>
            <a:ext cx="3707242" cy="646331"/>
          </a:xfrm>
          <a:prstGeom prst="rect">
            <a:avLst/>
          </a:prstGeom>
          <a:noFill/>
        </p:spPr>
        <p:txBody>
          <a:bodyPr wrap="square">
            <a:spAutoFit/>
          </a:bodyPr>
          <a:lstStyle/>
          <a:p>
            <a:pPr marL="457200" indent="-457200">
              <a:buFont typeface="Arial" panose="020B0604020202020204" pitchFamily="34" charset="0"/>
              <a:buChar char="•"/>
            </a:pPr>
            <a:r>
              <a:rPr lang="en-GB" sz="3600" i="1" u="sng" dirty="0">
                <a:latin typeface="+mj-lt"/>
              </a:rPr>
              <a:t>Down Sampling:</a:t>
            </a:r>
          </a:p>
        </p:txBody>
      </p:sp>
      <p:sp>
        <p:nvSpPr>
          <p:cNvPr id="3" name="TextBox 2">
            <a:extLst>
              <a:ext uri="{FF2B5EF4-FFF2-40B4-BE49-F238E27FC236}">
                <a16:creationId xmlns:a16="http://schemas.microsoft.com/office/drawing/2014/main" id="{7B5B9165-598B-4A5B-A10E-C46EDF7F1161}"/>
              </a:ext>
            </a:extLst>
          </p:cNvPr>
          <p:cNvSpPr txBox="1"/>
          <p:nvPr/>
        </p:nvSpPr>
        <p:spPr>
          <a:xfrm>
            <a:off x="987178" y="423588"/>
            <a:ext cx="3707242" cy="646331"/>
          </a:xfrm>
          <a:prstGeom prst="rect">
            <a:avLst/>
          </a:prstGeom>
          <a:noFill/>
        </p:spPr>
        <p:txBody>
          <a:bodyPr wrap="square">
            <a:spAutoFit/>
          </a:bodyPr>
          <a:lstStyle/>
          <a:p>
            <a:pPr marL="457200" indent="-457200">
              <a:buFont typeface="Arial" panose="020B0604020202020204" pitchFamily="34" charset="0"/>
              <a:buChar char="•"/>
            </a:pPr>
            <a:r>
              <a:rPr lang="en-GB" sz="3600" i="1" u="sng" dirty="0">
                <a:latin typeface="+mj-lt"/>
              </a:rPr>
              <a:t>Up Sampling:</a:t>
            </a:r>
          </a:p>
        </p:txBody>
      </p:sp>
      <p:sp>
        <p:nvSpPr>
          <p:cNvPr id="4" name="TextBox 3">
            <a:extLst>
              <a:ext uri="{FF2B5EF4-FFF2-40B4-BE49-F238E27FC236}">
                <a16:creationId xmlns:a16="http://schemas.microsoft.com/office/drawing/2014/main" id="{D1391623-F64D-40E2-AC77-F0AAA3F9BA1C}"/>
              </a:ext>
            </a:extLst>
          </p:cNvPr>
          <p:cNvSpPr txBox="1"/>
          <p:nvPr/>
        </p:nvSpPr>
        <p:spPr>
          <a:xfrm>
            <a:off x="1827905" y="1243307"/>
            <a:ext cx="9129905" cy="400110"/>
          </a:xfrm>
          <a:prstGeom prst="rect">
            <a:avLst/>
          </a:prstGeom>
          <a:noFill/>
        </p:spPr>
        <p:txBody>
          <a:bodyPr wrap="square">
            <a:spAutoFit/>
          </a:bodyPr>
          <a:lstStyle/>
          <a:p>
            <a:r>
              <a:rPr lang="en-US" sz="2000" dirty="0"/>
              <a:t>Parameters: ● k = 1.4 ● scale = 2 ● threshold = 0.5 ● number of levels = 8</a:t>
            </a:r>
          </a:p>
        </p:txBody>
      </p:sp>
      <p:pic>
        <p:nvPicPr>
          <p:cNvPr id="6" name="Picture 5">
            <a:extLst>
              <a:ext uri="{FF2B5EF4-FFF2-40B4-BE49-F238E27FC236}">
                <a16:creationId xmlns:a16="http://schemas.microsoft.com/office/drawing/2014/main" id="{942385C2-A62E-4740-A7C3-BE05C4614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74558"/>
            <a:ext cx="6505731" cy="4459854"/>
          </a:xfrm>
          <a:prstGeom prst="rect">
            <a:avLst/>
          </a:prstGeom>
        </p:spPr>
      </p:pic>
      <p:sp>
        <p:nvSpPr>
          <p:cNvPr id="8" name="TextBox 7">
            <a:extLst>
              <a:ext uri="{FF2B5EF4-FFF2-40B4-BE49-F238E27FC236}">
                <a16:creationId xmlns:a16="http://schemas.microsoft.com/office/drawing/2014/main" id="{32F71C19-7ADA-49A4-A1A8-C0F8C4099A69}"/>
              </a:ext>
            </a:extLst>
          </p:cNvPr>
          <p:cNvSpPr txBox="1"/>
          <p:nvPr/>
        </p:nvSpPr>
        <p:spPr>
          <a:xfrm>
            <a:off x="648326" y="6303888"/>
            <a:ext cx="6093500" cy="461665"/>
          </a:xfrm>
          <a:prstGeom prst="rect">
            <a:avLst/>
          </a:prstGeom>
          <a:noFill/>
        </p:spPr>
        <p:txBody>
          <a:bodyPr wrap="square">
            <a:spAutoFit/>
          </a:bodyPr>
          <a:lstStyle/>
          <a:p>
            <a:r>
              <a:rPr lang="en-US" sz="2400" dirty="0">
                <a:solidFill>
                  <a:srgbClr val="FF0000"/>
                </a:solidFill>
              </a:rPr>
              <a:t>Elapsed time is 2.545424 seconds.</a:t>
            </a:r>
          </a:p>
        </p:txBody>
      </p:sp>
      <p:pic>
        <p:nvPicPr>
          <p:cNvPr id="10" name="Picture 9">
            <a:extLst>
              <a:ext uri="{FF2B5EF4-FFF2-40B4-BE49-F238E27FC236}">
                <a16:creationId xmlns:a16="http://schemas.microsoft.com/office/drawing/2014/main" id="{854833BC-26D4-416E-9ECE-030D3A8A1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7596" y="1999511"/>
            <a:ext cx="6093501" cy="4304377"/>
          </a:xfrm>
          <a:prstGeom prst="rect">
            <a:avLst/>
          </a:prstGeom>
        </p:spPr>
      </p:pic>
      <p:sp>
        <p:nvSpPr>
          <p:cNvPr id="12" name="TextBox 11">
            <a:extLst>
              <a:ext uri="{FF2B5EF4-FFF2-40B4-BE49-F238E27FC236}">
                <a16:creationId xmlns:a16="http://schemas.microsoft.com/office/drawing/2014/main" id="{DC7815C0-7A63-4FFD-963F-45A3BA05520F}"/>
              </a:ext>
            </a:extLst>
          </p:cNvPr>
          <p:cNvSpPr txBox="1"/>
          <p:nvPr/>
        </p:nvSpPr>
        <p:spPr>
          <a:xfrm>
            <a:off x="6741826" y="6276899"/>
            <a:ext cx="6093500" cy="461665"/>
          </a:xfrm>
          <a:prstGeom prst="rect">
            <a:avLst/>
          </a:prstGeom>
          <a:noFill/>
        </p:spPr>
        <p:txBody>
          <a:bodyPr wrap="square">
            <a:spAutoFit/>
          </a:bodyPr>
          <a:lstStyle/>
          <a:p>
            <a:r>
              <a:rPr lang="en-US" sz="2400" dirty="0">
                <a:solidFill>
                  <a:srgbClr val="FF0000"/>
                </a:solidFill>
              </a:rPr>
              <a:t>Elapsed time is 0.454741 seconds.</a:t>
            </a:r>
          </a:p>
        </p:txBody>
      </p:sp>
    </p:spTree>
    <p:extLst>
      <p:ext uri="{BB962C8B-B14F-4D97-AF65-F5344CB8AC3E}">
        <p14:creationId xmlns:p14="http://schemas.microsoft.com/office/powerpoint/2010/main" val="545706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5CC24C-F9C5-4AA6-9AA3-F3CF3493A62A}"/>
              </a:ext>
            </a:extLst>
          </p:cNvPr>
          <p:cNvSpPr txBox="1"/>
          <p:nvPr/>
        </p:nvSpPr>
        <p:spPr>
          <a:xfrm>
            <a:off x="7250568" y="423588"/>
            <a:ext cx="3707242" cy="646331"/>
          </a:xfrm>
          <a:prstGeom prst="rect">
            <a:avLst/>
          </a:prstGeom>
          <a:noFill/>
        </p:spPr>
        <p:txBody>
          <a:bodyPr wrap="square">
            <a:spAutoFit/>
          </a:bodyPr>
          <a:lstStyle/>
          <a:p>
            <a:pPr marL="457200" indent="-457200">
              <a:buFont typeface="Arial" panose="020B0604020202020204" pitchFamily="34" charset="0"/>
              <a:buChar char="•"/>
            </a:pPr>
            <a:r>
              <a:rPr lang="en-GB" sz="3600" i="1" u="sng" dirty="0">
                <a:latin typeface="+mj-lt"/>
              </a:rPr>
              <a:t>Down Sampling:</a:t>
            </a:r>
          </a:p>
        </p:txBody>
      </p:sp>
      <p:sp>
        <p:nvSpPr>
          <p:cNvPr id="3" name="TextBox 2">
            <a:extLst>
              <a:ext uri="{FF2B5EF4-FFF2-40B4-BE49-F238E27FC236}">
                <a16:creationId xmlns:a16="http://schemas.microsoft.com/office/drawing/2014/main" id="{6FFCDC37-617E-4CB7-9D9B-E1F912BD9927}"/>
              </a:ext>
            </a:extLst>
          </p:cNvPr>
          <p:cNvSpPr txBox="1"/>
          <p:nvPr/>
        </p:nvSpPr>
        <p:spPr>
          <a:xfrm>
            <a:off x="987178" y="423588"/>
            <a:ext cx="3707242" cy="646331"/>
          </a:xfrm>
          <a:prstGeom prst="rect">
            <a:avLst/>
          </a:prstGeom>
          <a:noFill/>
        </p:spPr>
        <p:txBody>
          <a:bodyPr wrap="square">
            <a:spAutoFit/>
          </a:bodyPr>
          <a:lstStyle/>
          <a:p>
            <a:pPr marL="457200" indent="-457200">
              <a:buFont typeface="Arial" panose="020B0604020202020204" pitchFamily="34" charset="0"/>
              <a:buChar char="•"/>
            </a:pPr>
            <a:r>
              <a:rPr lang="en-GB" sz="3600" i="1" u="sng" dirty="0">
                <a:latin typeface="+mj-lt"/>
              </a:rPr>
              <a:t>Up Sampling:</a:t>
            </a:r>
          </a:p>
        </p:txBody>
      </p:sp>
      <p:sp>
        <p:nvSpPr>
          <p:cNvPr id="4" name="TextBox 3">
            <a:extLst>
              <a:ext uri="{FF2B5EF4-FFF2-40B4-BE49-F238E27FC236}">
                <a16:creationId xmlns:a16="http://schemas.microsoft.com/office/drawing/2014/main" id="{8C01F4FF-6FA3-40BD-95E3-9C47A608846F}"/>
              </a:ext>
            </a:extLst>
          </p:cNvPr>
          <p:cNvSpPr txBox="1"/>
          <p:nvPr/>
        </p:nvSpPr>
        <p:spPr>
          <a:xfrm>
            <a:off x="1827905" y="1243307"/>
            <a:ext cx="9129905" cy="400110"/>
          </a:xfrm>
          <a:prstGeom prst="rect">
            <a:avLst/>
          </a:prstGeom>
          <a:noFill/>
        </p:spPr>
        <p:txBody>
          <a:bodyPr wrap="square">
            <a:spAutoFit/>
          </a:bodyPr>
          <a:lstStyle/>
          <a:p>
            <a:r>
              <a:rPr lang="en-US" sz="2000" dirty="0"/>
              <a:t>Parameters: ● k = 1.3 ● scale = 2 ● threshold = 0.4 ● number of levels = 8</a:t>
            </a:r>
          </a:p>
        </p:txBody>
      </p:sp>
      <p:sp>
        <p:nvSpPr>
          <p:cNvPr id="6" name="TextBox 5">
            <a:extLst>
              <a:ext uri="{FF2B5EF4-FFF2-40B4-BE49-F238E27FC236}">
                <a16:creationId xmlns:a16="http://schemas.microsoft.com/office/drawing/2014/main" id="{8235900F-8001-4AA3-8E77-08BEF7C9A948}"/>
              </a:ext>
            </a:extLst>
          </p:cNvPr>
          <p:cNvSpPr txBox="1"/>
          <p:nvPr/>
        </p:nvSpPr>
        <p:spPr>
          <a:xfrm>
            <a:off x="648326" y="6303888"/>
            <a:ext cx="6093500" cy="461665"/>
          </a:xfrm>
          <a:prstGeom prst="rect">
            <a:avLst/>
          </a:prstGeom>
          <a:noFill/>
        </p:spPr>
        <p:txBody>
          <a:bodyPr wrap="square">
            <a:spAutoFit/>
          </a:bodyPr>
          <a:lstStyle/>
          <a:p>
            <a:r>
              <a:rPr lang="en-GB" sz="2400" dirty="0">
                <a:solidFill>
                  <a:srgbClr val="FF0000"/>
                </a:solidFill>
              </a:rPr>
              <a:t>Elapsed time is 0.919862 seconds.</a:t>
            </a:r>
          </a:p>
        </p:txBody>
      </p:sp>
      <p:sp>
        <p:nvSpPr>
          <p:cNvPr id="8" name="TextBox 7">
            <a:extLst>
              <a:ext uri="{FF2B5EF4-FFF2-40B4-BE49-F238E27FC236}">
                <a16:creationId xmlns:a16="http://schemas.microsoft.com/office/drawing/2014/main" id="{1EF0A5E2-EC6E-4DCE-86C2-1E21E071D908}"/>
              </a:ext>
            </a:extLst>
          </p:cNvPr>
          <p:cNvSpPr txBox="1"/>
          <p:nvPr/>
        </p:nvSpPr>
        <p:spPr>
          <a:xfrm>
            <a:off x="6741826" y="6276899"/>
            <a:ext cx="6093500" cy="461665"/>
          </a:xfrm>
          <a:prstGeom prst="rect">
            <a:avLst/>
          </a:prstGeom>
          <a:noFill/>
        </p:spPr>
        <p:txBody>
          <a:bodyPr wrap="square">
            <a:spAutoFit/>
          </a:bodyPr>
          <a:lstStyle/>
          <a:p>
            <a:r>
              <a:rPr lang="en-GB" sz="2400" dirty="0">
                <a:solidFill>
                  <a:srgbClr val="FF0000"/>
                </a:solidFill>
              </a:rPr>
              <a:t>Elapsed time is 0.327269 seconds.</a:t>
            </a:r>
          </a:p>
        </p:txBody>
      </p:sp>
      <p:pic>
        <p:nvPicPr>
          <p:cNvPr id="10" name="Picture 9">
            <a:extLst>
              <a:ext uri="{FF2B5EF4-FFF2-40B4-BE49-F238E27FC236}">
                <a16:creationId xmlns:a16="http://schemas.microsoft.com/office/drawing/2014/main" id="{E2F4A40C-33E1-4C6D-BCCA-6528B4D02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81661"/>
            <a:ext cx="6419048" cy="4095238"/>
          </a:xfrm>
          <a:prstGeom prst="rect">
            <a:avLst/>
          </a:prstGeom>
        </p:spPr>
      </p:pic>
      <p:pic>
        <p:nvPicPr>
          <p:cNvPr id="12" name="Picture 11">
            <a:extLst>
              <a:ext uri="{FF2B5EF4-FFF2-40B4-BE49-F238E27FC236}">
                <a16:creationId xmlns:a16="http://schemas.microsoft.com/office/drawing/2014/main" id="{49DA88E0-36E8-4B96-B829-8ECF645A3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9656" y="2181661"/>
            <a:ext cx="6419048" cy="4095238"/>
          </a:xfrm>
          <a:prstGeom prst="rect">
            <a:avLst/>
          </a:prstGeom>
        </p:spPr>
      </p:pic>
    </p:spTree>
    <p:extLst>
      <p:ext uri="{BB962C8B-B14F-4D97-AF65-F5344CB8AC3E}">
        <p14:creationId xmlns:p14="http://schemas.microsoft.com/office/powerpoint/2010/main" val="600267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61AE25-4FF8-4272-9403-8A2D4DAD2260}"/>
              </a:ext>
            </a:extLst>
          </p:cNvPr>
          <p:cNvSpPr txBox="1"/>
          <p:nvPr/>
        </p:nvSpPr>
        <p:spPr>
          <a:xfrm>
            <a:off x="7250568" y="423588"/>
            <a:ext cx="3707242" cy="646331"/>
          </a:xfrm>
          <a:prstGeom prst="rect">
            <a:avLst/>
          </a:prstGeom>
          <a:noFill/>
        </p:spPr>
        <p:txBody>
          <a:bodyPr wrap="square">
            <a:spAutoFit/>
          </a:bodyPr>
          <a:lstStyle/>
          <a:p>
            <a:pPr marL="457200" indent="-457200">
              <a:buFont typeface="Arial" panose="020B0604020202020204" pitchFamily="34" charset="0"/>
              <a:buChar char="•"/>
            </a:pPr>
            <a:r>
              <a:rPr lang="en-GB" sz="3600" i="1" u="sng" dirty="0">
                <a:latin typeface="+mj-lt"/>
              </a:rPr>
              <a:t>Down Sampling:</a:t>
            </a:r>
          </a:p>
        </p:txBody>
      </p:sp>
      <p:sp>
        <p:nvSpPr>
          <p:cNvPr id="3" name="TextBox 2">
            <a:extLst>
              <a:ext uri="{FF2B5EF4-FFF2-40B4-BE49-F238E27FC236}">
                <a16:creationId xmlns:a16="http://schemas.microsoft.com/office/drawing/2014/main" id="{E39FE4BB-6D10-47D5-AF4A-F5FEA775D9AA}"/>
              </a:ext>
            </a:extLst>
          </p:cNvPr>
          <p:cNvSpPr txBox="1"/>
          <p:nvPr/>
        </p:nvSpPr>
        <p:spPr>
          <a:xfrm>
            <a:off x="987178" y="423588"/>
            <a:ext cx="3707242" cy="646331"/>
          </a:xfrm>
          <a:prstGeom prst="rect">
            <a:avLst/>
          </a:prstGeom>
          <a:noFill/>
        </p:spPr>
        <p:txBody>
          <a:bodyPr wrap="square">
            <a:spAutoFit/>
          </a:bodyPr>
          <a:lstStyle/>
          <a:p>
            <a:pPr marL="457200" indent="-457200">
              <a:buFont typeface="Arial" panose="020B0604020202020204" pitchFamily="34" charset="0"/>
              <a:buChar char="•"/>
            </a:pPr>
            <a:r>
              <a:rPr lang="en-GB" sz="3600" i="1" u="sng" dirty="0">
                <a:latin typeface="+mj-lt"/>
              </a:rPr>
              <a:t>Up Sampling:</a:t>
            </a:r>
          </a:p>
        </p:txBody>
      </p:sp>
      <p:sp>
        <p:nvSpPr>
          <p:cNvPr id="4" name="TextBox 3">
            <a:extLst>
              <a:ext uri="{FF2B5EF4-FFF2-40B4-BE49-F238E27FC236}">
                <a16:creationId xmlns:a16="http://schemas.microsoft.com/office/drawing/2014/main" id="{9BFD982B-3780-479A-A33B-7FD1B49ABC1C}"/>
              </a:ext>
            </a:extLst>
          </p:cNvPr>
          <p:cNvSpPr txBox="1"/>
          <p:nvPr/>
        </p:nvSpPr>
        <p:spPr>
          <a:xfrm>
            <a:off x="1827905" y="1243307"/>
            <a:ext cx="9129905" cy="400110"/>
          </a:xfrm>
          <a:prstGeom prst="rect">
            <a:avLst/>
          </a:prstGeom>
          <a:noFill/>
        </p:spPr>
        <p:txBody>
          <a:bodyPr wrap="square">
            <a:spAutoFit/>
          </a:bodyPr>
          <a:lstStyle/>
          <a:p>
            <a:r>
              <a:rPr lang="en-US" sz="2000" dirty="0"/>
              <a:t>Parameters: ● k = 1.3 ● scale = 2 ● threshold = 0.4 ● number of levels = 8</a:t>
            </a:r>
          </a:p>
        </p:txBody>
      </p:sp>
      <p:sp>
        <p:nvSpPr>
          <p:cNvPr id="5" name="TextBox 4">
            <a:extLst>
              <a:ext uri="{FF2B5EF4-FFF2-40B4-BE49-F238E27FC236}">
                <a16:creationId xmlns:a16="http://schemas.microsoft.com/office/drawing/2014/main" id="{AEA31524-ACFE-458F-B558-87B88803D01F}"/>
              </a:ext>
            </a:extLst>
          </p:cNvPr>
          <p:cNvSpPr txBox="1"/>
          <p:nvPr/>
        </p:nvSpPr>
        <p:spPr>
          <a:xfrm>
            <a:off x="648326" y="6303888"/>
            <a:ext cx="6093500" cy="461665"/>
          </a:xfrm>
          <a:prstGeom prst="rect">
            <a:avLst/>
          </a:prstGeom>
          <a:noFill/>
        </p:spPr>
        <p:txBody>
          <a:bodyPr wrap="square">
            <a:spAutoFit/>
          </a:bodyPr>
          <a:lstStyle/>
          <a:p>
            <a:r>
              <a:rPr lang="en-GB" sz="2400" dirty="0">
                <a:solidFill>
                  <a:srgbClr val="FF0000"/>
                </a:solidFill>
              </a:rPr>
              <a:t>Elapsed time is 0.656524 seconds.</a:t>
            </a:r>
          </a:p>
        </p:txBody>
      </p:sp>
      <p:sp>
        <p:nvSpPr>
          <p:cNvPr id="6" name="TextBox 5">
            <a:extLst>
              <a:ext uri="{FF2B5EF4-FFF2-40B4-BE49-F238E27FC236}">
                <a16:creationId xmlns:a16="http://schemas.microsoft.com/office/drawing/2014/main" id="{01868A11-9DED-432C-A8D4-52A3BAD72001}"/>
              </a:ext>
            </a:extLst>
          </p:cNvPr>
          <p:cNvSpPr txBox="1"/>
          <p:nvPr/>
        </p:nvSpPr>
        <p:spPr>
          <a:xfrm>
            <a:off x="6741826" y="6276899"/>
            <a:ext cx="6093500" cy="461665"/>
          </a:xfrm>
          <a:prstGeom prst="rect">
            <a:avLst/>
          </a:prstGeom>
          <a:noFill/>
        </p:spPr>
        <p:txBody>
          <a:bodyPr wrap="square">
            <a:spAutoFit/>
          </a:bodyPr>
          <a:lstStyle/>
          <a:p>
            <a:r>
              <a:rPr lang="en-GB" sz="2400" dirty="0">
                <a:solidFill>
                  <a:srgbClr val="FF0000"/>
                </a:solidFill>
              </a:rPr>
              <a:t>Elapsed time is 0.346614 seconds.</a:t>
            </a:r>
          </a:p>
        </p:txBody>
      </p:sp>
      <p:pic>
        <p:nvPicPr>
          <p:cNvPr id="8" name="Picture 7">
            <a:extLst>
              <a:ext uri="{FF2B5EF4-FFF2-40B4-BE49-F238E27FC236}">
                <a16:creationId xmlns:a16="http://schemas.microsoft.com/office/drawing/2014/main" id="{1B51C35C-A383-4215-ABC2-9ED112DCD6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323" y="1807776"/>
            <a:ext cx="4999852" cy="4501859"/>
          </a:xfrm>
          <a:prstGeom prst="rect">
            <a:avLst/>
          </a:prstGeom>
        </p:spPr>
      </p:pic>
      <p:pic>
        <p:nvPicPr>
          <p:cNvPr id="10" name="Picture 9">
            <a:extLst>
              <a:ext uri="{FF2B5EF4-FFF2-40B4-BE49-F238E27FC236}">
                <a16:creationId xmlns:a16="http://schemas.microsoft.com/office/drawing/2014/main" id="{AA9A115B-363C-4FFA-8BF8-25BC6C1D9A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4929" y="1816805"/>
            <a:ext cx="4999852" cy="4501859"/>
          </a:xfrm>
          <a:prstGeom prst="rect">
            <a:avLst/>
          </a:prstGeom>
        </p:spPr>
      </p:pic>
    </p:spTree>
    <p:extLst>
      <p:ext uri="{BB962C8B-B14F-4D97-AF65-F5344CB8AC3E}">
        <p14:creationId xmlns:p14="http://schemas.microsoft.com/office/powerpoint/2010/main" val="511947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5D1FF-AED9-4D2F-B358-A883EDA31C2E}"/>
              </a:ext>
            </a:extLst>
          </p:cNvPr>
          <p:cNvSpPr>
            <a:spLocks noGrp="1"/>
          </p:cNvSpPr>
          <p:nvPr>
            <p:ph type="title"/>
          </p:nvPr>
        </p:nvSpPr>
        <p:spPr>
          <a:xfrm>
            <a:off x="1018082" y="664928"/>
            <a:ext cx="10515600" cy="1325563"/>
          </a:xfrm>
        </p:spPr>
        <p:txBody>
          <a:bodyPr/>
          <a:lstStyle/>
          <a:p>
            <a:pPr marL="571500" indent="-571500">
              <a:buFont typeface="Wingdings" panose="05000000000000000000" pitchFamily="2" charset="2"/>
              <a:buChar char="q"/>
            </a:pPr>
            <a:r>
              <a:rPr lang="en-US" b="1" u="sng" dirty="0">
                <a:solidFill>
                  <a:srgbClr val="ED7D31"/>
                </a:solidFill>
                <a:latin typeface="Calibri" panose="020F0502020204030204" pitchFamily="34" charset="0"/>
                <a:ea typeface="Times New Roman" panose="02020603050405020304" pitchFamily="18" charset="0"/>
                <a:cs typeface="Arial" panose="020B0604020202020204" pitchFamily="34" charset="0"/>
              </a:rPr>
              <a:t>Introduction</a:t>
            </a:r>
            <a:r>
              <a:rPr lang="en-US" sz="4400" b="1" u="sng" dirty="0">
                <a:solidFill>
                  <a:srgbClr val="ED7D31"/>
                </a:solidFill>
                <a:effectLst/>
                <a:latin typeface="Calibri" panose="020F0502020204030204" pitchFamily="34" charset="0"/>
                <a:ea typeface="Times New Roman" panose="02020603050405020304" pitchFamily="18" charset="0"/>
                <a:cs typeface="Arial" panose="020B0604020202020204" pitchFamily="34" charset="0"/>
              </a:rPr>
              <a:t>:</a:t>
            </a:r>
            <a:br>
              <a:rPr lang="en-US" sz="3600" b="1" u="sng" dirty="0">
                <a:effectLst/>
                <a:latin typeface="Calibri" panose="020F0502020204030204" pitchFamily="34" charset="0"/>
                <a:ea typeface="Times New Roman" panose="02020603050405020304" pitchFamily="18" charset="0"/>
                <a:cs typeface="Arial" panose="020B0604020202020204" pitchFamily="34" charset="0"/>
              </a:rPr>
            </a:br>
            <a:endParaRPr lang="en-US" b="1" u="sng" dirty="0"/>
          </a:p>
        </p:txBody>
      </p:sp>
      <p:sp>
        <p:nvSpPr>
          <p:cNvPr id="9" name="TextBox 8">
            <a:extLst>
              <a:ext uri="{FF2B5EF4-FFF2-40B4-BE49-F238E27FC236}">
                <a16:creationId xmlns:a16="http://schemas.microsoft.com/office/drawing/2014/main" id="{C0B412DE-49CA-4553-BC18-8C2BC18C382D}"/>
              </a:ext>
            </a:extLst>
          </p:cNvPr>
          <p:cNvSpPr txBox="1"/>
          <p:nvPr/>
        </p:nvSpPr>
        <p:spPr>
          <a:xfrm>
            <a:off x="438462" y="1990491"/>
            <a:ext cx="11753538" cy="4549835"/>
          </a:xfrm>
          <a:prstGeom prst="rect">
            <a:avLst/>
          </a:prstGeom>
          <a:noFill/>
        </p:spPr>
        <p:txBody>
          <a:bodyPr wrap="square">
            <a:spAutoFit/>
          </a:bodyPr>
          <a:lstStyle/>
          <a:p>
            <a:pPr>
              <a:lnSpc>
                <a:spcPct val="150000"/>
              </a:lnSpc>
            </a:pPr>
            <a:r>
              <a:rPr lang="en-GB" sz="2800" dirty="0">
                <a:effectLst/>
                <a:latin typeface="+mj-lt"/>
                <a:ea typeface="Calibri" panose="020F0502020204030204" pitchFamily="34" charset="0"/>
              </a:rPr>
              <a:t>In computer vision, blob detection methods are aimed at detecting regions in a digital image that differ in properties, such as brightness or colour, compared to surrounding regions. Informally, a blob is a region of an image in which some properties are constant or approximately constant; all the points in a blob can be considered in some sense to be similar to each other. The most common method for blob detection is convolution.</a:t>
            </a:r>
          </a:p>
          <a:p>
            <a:pPr>
              <a:lnSpc>
                <a:spcPct val="150000"/>
              </a:lnSpc>
            </a:pPr>
            <a:endParaRPr lang="en-GB" sz="2800" dirty="0">
              <a:latin typeface="+mj-lt"/>
            </a:endParaRPr>
          </a:p>
        </p:txBody>
      </p:sp>
    </p:spTree>
    <p:extLst>
      <p:ext uri="{BB962C8B-B14F-4D97-AF65-F5344CB8AC3E}">
        <p14:creationId xmlns:p14="http://schemas.microsoft.com/office/powerpoint/2010/main" val="2545234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74B81AB-85BA-433D-AED8-F74BD71CB17F}"/>
              </a:ext>
            </a:extLst>
          </p:cNvPr>
          <p:cNvSpPr>
            <a:spLocks noGrp="1"/>
          </p:cNvSpPr>
          <p:nvPr>
            <p:ph type="title"/>
          </p:nvPr>
        </p:nvSpPr>
        <p:spPr>
          <a:xfrm>
            <a:off x="570914" y="144864"/>
            <a:ext cx="11621086" cy="1325563"/>
          </a:xfrm>
        </p:spPr>
        <p:txBody>
          <a:bodyPr/>
          <a:lstStyle/>
          <a:p>
            <a:r>
              <a:rPr lang="en-GB" sz="4400" dirty="0">
                <a:effectLst/>
                <a:latin typeface="+mj-lt"/>
                <a:ea typeface="Calibri" panose="020F0502020204030204" pitchFamily="34" charset="0"/>
              </a:rPr>
              <a:t>3. </a:t>
            </a:r>
            <a:r>
              <a:rPr lang="en-GB" sz="4400" u="sng" dirty="0">
                <a:effectLst/>
                <a:latin typeface="+mj-lt"/>
                <a:ea typeface="Calibri" panose="020F0502020204030204" pitchFamily="34" charset="0"/>
              </a:rPr>
              <a:t>[BONUS POINT] Differences of Gaussian pyramid</a:t>
            </a:r>
            <a:endParaRPr lang="en-US" u="sng" dirty="0"/>
          </a:p>
        </p:txBody>
      </p:sp>
      <p:sp>
        <p:nvSpPr>
          <p:cNvPr id="6" name="Content Placeholder 2">
            <a:extLst>
              <a:ext uri="{FF2B5EF4-FFF2-40B4-BE49-F238E27FC236}">
                <a16:creationId xmlns:a16="http://schemas.microsoft.com/office/drawing/2014/main" id="{C3E5467D-53B6-4C67-B030-128B00BF4A4A}"/>
              </a:ext>
            </a:extLst>
          </p:cNvPr>
          <p:cNvSpPr>
            <a:spLocks noGrp="1"/>
          </p:cNvSpPr>
          <p:nvPr>
            <p:ph idx="1"/>
          </p:nvPr>
        </p:nvSpPr>
        <p:spPr>
          <a:xfrm>
            <a:off x="583367" y="1154283"/>
            <a:ext cx="10515600" cy="5685462"/>
          </a:xfrm>
        </p:spPr>
        <p:txBody>
          <a:bodyPr>
            <a:noAutofit/>
          </a:bodyPr>
          <a:lstStyle/>
          <a:p>
            <a:r>
              <a:rPr lang="en-GB" sz="3200" i="1" u="sng" dirty="0">
                <a:latin typeface="+mj-lt"/>
              </a:rPr>
              <a:t>Algorithm steps:</a:t>
            </a:r>
            <a:endParaRPr lang="en-GB" sz="3200" b="1" dirty="0"/>
          </a:p>
          <a:p>
            <a:pPr>
              <a:buFont typeface="Courier New" panose="02070309020205020404" pitchFamily="49" charset="0"/>
              <a:buChar char="o"/>
            </a:pPr>
            <a:r>
              <a:rPr lang="en-US" sz="2000" b="0" i="0" u="none" strike="noStrike" baseline="0" dirty="0">
                <a:solidFill>
                  <a:srgbClr val="228B22"/>
                </a:solidFill>
                <a:latin typeface="Courier New" panose="02070309020205020404" pitchFamily="49" charset="0"/>
              </a:rPr>
              <a:t>convert img to gray</a:t>
            </a:r>
          </a:p>
          <a:p>
            <a:pPr>
              <a:buFont typeface="Courier New" panose="02070309020205020404" pitchFamily="49" charset="0"/>
              <a:buChar char="o"/>
            </a:pPr>
            <a:r>
              <a:rPr lang="en-US" sz="2000" b="0" i="0" u="none" strike="noStrike" baseline="0" dirty="0">
                <a:solidFill>
                  <a:srgbClr val="228B22"/>
                </a:solidFill>
                <a:latin typeface="Courier New" panose="02070309020205020404" pitchFamily="49" charset="0"/>
              </a:rPr>
              <a:t>convert it to double</a:t>
            </a:r>
          </a:p>
          <a:p>
            <a:pPr>
              <a:buFont typeface="Courier New" panose="02070309020205020404" pitchFamily="49" charset="0"/>
              <a:buChar char="o"/>
            </a:pPr>
            <a:r>
              <a:rPr lang="en-US" sz="1800" b="0" i="0" u="none" strike="noStrike" baseline="0" dirty="0">
                <a:solidFill>
                  <a:srgbClr val="228B22"/>
                </a:solidFill>
                <a:latin typeface="Courier New" panose="02070309020205020404" pitchFamily="49" charset="0"/>
              </a:rPr>
              <a:t>Parameters initialization</a:t>
            </a:r>
            <a:endParaRPr lang="en-US" sz="2000" b="0" i="0" u="none" strike="noStrike" baseline="0" dirty="0">
              <a:solidFill>
                <a:srgbClr val="228B22"/>
              </a:solidFill>
              <a:latin typeface="Courier New" panose="02070309020205020404" pitchFamily="49" charset="0"/>
            </a:endParaRPr>
          </a:p>
          <a:p>
            <a:r>
              <a:rPr lang="en-GB" sz="2400" b="0" i="0" u="sng" strike="noStrike" baseline="0" dirty="0">
                <a:solidFill>
                  <a:srgbClr val="228B22"/>
                </a:solidFill>
                <a:latin typeface="Courier New" panose="02070309020205020404" pitchFamily="49" charset="0"/>
              </a:rPr>
              <a:t>First octave</a:t>
            </a:r>
          </a:p>
          <a:p>
            <a:pPr>
              <a:buFont typeface="Courier New" panose="02070309020205020404" pitchFamily="49" charset="0"/>
              <a:buChar char="o"/>
            </a:pPr>
            <a:r>
              <a:rPr lang="en-US" sz="2000" dirty="0">
                <a:solidFill>
                  <a:srgbClr val="000000"/>
                </a:solidFill>
                <a:latin typeface="Courier New" panose="02070309020205020404" pitchFamily="49" charset="0"/>
              </a:rPr>
              <a:t>t</a:t>
            </a:r>
            <a:r>
              <a:rPr lang="en-US" sz="2000" b="0" i="0" u="none" strike="noStrike" baseline="0" dirty="0">
                <a:solidFill>
                  <a:srgbClr val="000000"/>
                </a:solidFill>
                <a:latin typeface="Courier New" panose="02070309020205020404" pitchFamily="49" charset="0"/>
              </a:rPr>
              <a:t>ic</a:t>
            </a:r>
          </a:p>
          <a:p>
            <a:pPr>
              <a:buFont typeface="Courier New" panose="02070309020205020404" pitchFamily="49" charset="0"/>
              <a:buChar char="o"/>
            </a:pPr>
            <a:r>
              <a:rPr lang="en-US" sz="1800" b="0" i="0" u="none" strike="noStrike" baseline="0" dirty="0">
                <a:solidFill>
                  <a:srgbClr val="000000"/>
                </a:solidFill>
                <a:latin typeface="Courier New" panose="02070309020205020404" pitchFamily="49" charset="0"/>
              </a:rPr>
              <a:t>img_octave_1 = img;</a:t>
            </a:r>
            <a:endParaRPr lang="en-US" sz="2000" b="0" i="0" u="none" strike="noStrike" baseline="0" dirty="0">
              <a:solidFill>
                <a:srgbClr val="000000"/>
              </a:solidFill>
              <a:latin typeface="Courier New" panose="02070309020205020404" pitchFamily="49" charset="0"/>
            </a:endParaRPr>
          </a:p>
          <a:p>
            <a:pPr>
              <a:buFont typeface="Courier New" panose="02070309020205020404" pitchFamily="49" charset="0"/>
              <a:buChar char="o"/>
            </a:pPr>
            <a:r>
              <a:rPr lang="en-US" sz="2000" b="0" i="0" u="none" strike="noStrike" baseline="0" dirty="0">
                <a:solidFill>
                  <a:srgbClr val="0000FF"/>
                </a:solidFill>
                <a:latin typeface="Courier New" panose="02070309020205020404" pitchFamily="49" charset="0"/>
              </a:rPr>
              <a:t>for</a:t>
            </a:r>
            <a:r>
              <a:rPr lang="en-US" sz="2000" b="0" i="0" u="none" strike="noStrike" baseline="0" dirty="0">
                <a:solidFill>
                  <a:srgbClr val="000000"/>
                </a:solidFill>
                <a:latin typeface="Courier New" panose="02070309020205020404" pitchFamily="49" charset="0"/>
              </a:rPr>
              <a:t> i = 1:levels</a:t>
            </a:r>
          </a:p>
          <a:p>
            <a:pPr>
              <a:buFont typeface="Courier New" panose="02070309020205020404" pitchFamily="49" charset="0"/>
              <a:buChar char="o"/>
            </a:pPr>
            <a:r>
              <a:rPr lang="en-GB" sz="2000" b="0" i="0" u="none" strike="noStrike" baseline="0" dirty="0">
                <a:solidFill>
                  <a:srgbClr val="000000"/>
                </a:solidFill>
                <a:latin typeface="Courier New" panose="02070309020205020404" pitchFamily="49" charset="0"/>
              </a:rPr>
              <a:t>    </a:t>
            </a:r>
            <a:r>
              <a:rPr lang="en-GB" sz="2000" b="0" i="0" u="none" strike="noStrike" baseline="0" dirty="0">
                <a:solidFill>
                  <a:srgbClr val="228B22"/>
                </a:solidFill>
                <a:latin typeface="Courier New" panose="02070309020205020404" pitchFamily="49" charset="0"/>
              </a:rPr>
              <a:t> Generate a Laplacian of Gaussian filter</a:t>
            </a:r>
          </a:p>
          <a:p>
            <a:pPr>
              <a:buFont typeface="Courier New" panose="02070309020205020404" pitchFamily="49" charset="0"/>
              <a:buChar char="o"/>
            </a:pPr>
            <a:r>
              <a:rPr lang="en-GB" sz="2000" b="0" i="0" u="none" strike="noStrike" baseline="0" dirty="0">
                <a:solidFill>
                  <a:srgbClr val="228B22"/>
                </a:solidFill>
                <a:latin typeface="Courier New" panose="02070309020205020404" pitchFamily="49" charset="0"/>
              </a:rPr>
              <a:t>     Filter the img with LoG</a:t>
            </a:r>
          </a:p>
          <a:p>
            <a:pPr>
              <a:buFont typeface="Courier New" panose="02070309020205020404" pitchFamily="49" charset="0"/>
              <a:buChar char="o"/>
            </a:pPr>
            <a:r>
              <a:rPr lang="en-GB" sz="2000" b="0" i="0" u="none" strike="noStrike" baseline="0" dirty="0">
                <a:solidFill>
                  <a:srgbClr val="228B22"/>
                </a:solidFill>
                <a:latin typeface="Courier New" panose="02070309020205020404" pitchFamily="49" charset="0"/>
              </a:rPr>
              <a:t>     Increase scale by a factor k</a:t>
            </a:r>
            <a:r>
              <a:rPr lang="en-US" sz="2000" b="0" i="0" u="none" strike="noStrike" baseline="0" dirty="0">
                <a:solidFill>
                  <a:srgbClr val="000000"/>
                </a:solidFill>
                <a:latin typeface="Courier New" panose="02070309020205020404" pitchFamily="49" charset="0"/>
              </a:rPr>
              <a:t> </a:t>
            </a:r>
          </a:p>
          <a:p>
            <a:pPr>
              <a:buFont typeface="Courier New" panose="02070309020205020404" pitchFamily="49" charset="0"/>
              <a:buChar char="o"/>
            </a:pPr>
            <a:r>
              <a:rPr lang="en-US" sz="2000" b="0" i="0" u="none" strike="noStrike" baseline="0" dirty="0">
                <a:solidFill>
                  <a:srgbClr val="0000FF"/>
                </a:solidFill>
                <a:latin typeface="Courier New" panose="02070309020205020404" pitchFamily="49" charset="0"/>
              </a:rPr>
              <a:t>end</a:t>
            </a:r>
          </a:p>
          <a:p>
            <a:pPr>
              <a:buFont typeface="Courier New" panose="02070309020205020404" pitchFamily="49" charset="0"/>
              <a:buChar char="o"/>
            </a:pPr>
            <a:r>
              <a:rPr lang="en-US" sz="2000" b="0" i="0" strike="noStrike" baseline="0" dirty="0">
                <a:solidFill>
                  <a:srgbClr val="228B22"/>
                </a:solidFill>
                <a:latin typeface="Courier New" panose="02070309020205020404" pitchFamily="49" charset="0"/>
              </a:rPr>
              <a:t>Subtract the previous octave</a:t>
            </a:r>
          </a:p>
          <a:p>
            <a:pPr>
              <a:buFont typeface="Courier New" panose="02070309020205020404" pitchFamily="49" charset="0"/>
              <a:buChar char="o"/>
            </a:pPr>
            <a:endParaRPr lang="en-US" sz="2000" b="0" i="0" u="none" strike="noStrike" baseline="0" dirty="0"/>
          </a:p>
          <a:p>
            <a:pPr lvl="1">
              <a:buFont typeface="Wingdings" panose="05000000000000000000" pitchFamily="2" charset="2"/>
              <a:buChar char="ü"/>
            </a:pPr>
            <a:endParaRPr lang="en-GB" sz="1800" b="0" i="0" u="none" strike="noStrike" baseline="0" dirty="0">
              <a:solidFill>
                <a:srgbClr val="228B22"/>
              </a:solidFill>
              <a:latin typeface="Courier New" panose="02070309020205020404" pitchFamily="49" charset="0"/>
            </a:endParaRPr>
          </a:p>
          <a:p>
            <a:pPr lvl="1">
              <a:buFont typeface="Wingdings" panose="05000000000000000000" pitchFamily="2" charset="2"/>
              <a:buChar char="ü"/>
            </a:pPr>
            <a:endParaRPr lang="en-GB" sz="1800" b="0" i="0" u="none" strike="noStrike" baseline="0" dirty="0">
              <a:solidFill>
                <a:srgbClr val="228B22"/>
              </a:solidFill>
              <a:latin typeface="Courier New" panose="02070309020205020404" pitchFamily="49" charset="0"/>
            </a:endParaRPr>
          </a:p>
        </p:txBody>
      </p:sp>
      <p:pic>
        <p:nvPicPr>
          <p:cNvPr id="8" name="Picture 7">
            <a:extLst>
              <a:ext uri="{FF2B5EF4-FFF2-40B4-BE49-F238E27FC236}">
                <a16:creationId xmlns:a16="http://schemas.microsoft.com/office/drawing/2014/main" id="{7927D2D6-44C1-4BA2-9903-EE9A2C40D5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2531" y="1249240"/>
            <a:ext cx="7372906" cy="2601264"/>
          </a:xfrm>
          <a:prstGeom prst="rect">
            <a:avLst/>
          </a:prstGeom>
        </p:spPr>
      </p:pic>
    </p:spTree>
    <p:extLst>
      <p:ext uri="{BB962C8B-B14F-4D97-AF65-F5344CB8AC3E}">
        <p14:creationId xmlns:p14="http://schemas.microsoft.com/office/powerpoint/2010/main" val="818575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75615E-C323-468F-A73F-52833C5346F2}"/>
              </a:ext>
            </a:extLst>
          </p:cNvPr>
          <p:cNvSpPr txBox="1">
            <a:spLocks/>
          </p:cNvSpPr>
          <p:nvPr/>
        </p:nvSpPr>
        <p:spPr>
          <a:xfrm>
            <a:off x="302013" y="84772"/>
            <a:ext cx="11889987" cy="67732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0" i="0" u="sng" strike="noStrike" baseline="0" dirty="0">
                <a:solidFill>
                  <a:srgbClr val="228B22"/>
                </a:solidFill>
                <a:latin typeface="Courier New" panose="02070309020205020404" pitchFamily="49" charset="0"/>
              </a:rPr>
              <a:t>Second octave</a:t>
            </a:r>
          </a:p>
          <a:p>
            <a:pPr>
              <a:buFont typeface="Courier New" panose="02070309020205020404" pitchFamily="49" charset="0"/>
              <a:buChar char="o"/>
            </a:pPr>
            <a:r>
              <a:rPr lang="en-GB" sz="2000" b="0" i="0" u="none" strike="noStrike" baseline="0" dirty="0">
                <a:solidFill>
                  <a:srgbClr val="000000"/>
                </a:solidFill>
                <a:latin typeface="Courier New" panose="02070309020205020404" pitchFamily="49" charset="0"/>
              </a:rPr>
              <a:t>img_octave_2 = imresize(img, 0.5);</a:t>
            </a:r>
            <a:endParaRPr lang="en-US" sz="1800" b="0" i="0" u="none" strike="noStrike" baseline="0" dirty="0"/>
          </a:p>
          <a:p>
            <a:pPr>
              <a:buFont typeface="Courier New" panose="02070309020205020404" pitchFamily="49" charset="0"/>
              <a:buChar char="o"/>
            </a:pPr>
            <a:r>
              <a:rPr lang="en-US" sz="2400" b="0" i="0" u="none" strike="noStrike" baseline="0" dirty="0">
                <a:solidFill>
                  <a:srgbClr val="0000FF"/>
                </a:solidFill>
                <a:latin typeface="Courier New" panose="02070309020205020404" pitchFamily="49" charset="0"/>
              </a:rPr>
              <a:t>for</a:t>
            </a:r>
            <a:r>
              <a:rPr lang="en-US" sz="2400" b="0" i="0" u="none" strike="noStrike" baseline="0" dirty="0">
                <a:solidFill>
                  <a:srgbClr val="000000"/>
                </a:solidFill>
                <a:latin typeface="Courier New" panose="02070309020205020404" pitchFamily="49" charset="0"/>
              </a:rPr>
              <a:t> </a:t>
            </a:r>
            <a:r>
              <a:rPr lang="en-US" sz="2400" b="0" i="0" u="none" strike="noStrike" baseline="0" dirty="0" err="1">
                <a:solidFill>
                  <a:srgbClr val="000000"/>
                </a:solidFill>
                <a:latin typeface="Courier New" panose="02070309020205020404" pitchFamily="49" charset="0"/>
              </a:rPr>
              <a:t>i</a:t>
            </a:r>
            <a:r>
              <a:rPr lang="en-US" sz="2400" b="0" i="0" u="none" strike="noStrike" baseline="0" dirty="0">
                <a:solidFill>
                  <a:srgbClr val="000000"/>
                </a:solidFill>
                <a:latin typeface="Courier New" panose="02070309020205020404" pitchFamily="49" charset="0"/>
              </a:rPr>
              <a:t> = 1:levels</a:t>
            </a:r>
          </a:p>
          <a:p>
            <a:pPr>
              <a:buFont typeface="Courier New" panose="02070309020205020404" pitchFamily="49" charset="0"/>
              <a:buChar char="o"/>
            </a:pPr>
            <a:r>
              <a:rPr lang="en-US" sz="2400" b="0" i="0" u="none" strike="noStrike" baseline="0" dirty="0">
                <a:solidFill>
                  <a:srgbClr val="0000FF"/>
                </a:solidFill>
                <a:latin typeface="Courier New" panose="02070309020205020404" pitchFamily="49" charset="0"/>
              </a:rPr>
              <a:t>End</a:t>
            </a:r>
          </a:p>
          <a:p>
            <a:pPr>
              <a:buFont typeface="Courier New" panose="02070309020205020404" pitchFamily="49" charset="0"/>
              <a:buChar char="o"/>
            </a:pPr>
            <a:r>
              <a:rPr lang="en-US" sz="2400" b="0" i="0" strike="noStrike" baseline="0" dirty="0">
                <a:solidFill>
                  <a:srgbClr val="228B22"/>
                </a:solidFill>
                <a:latin typeface="Courier New" panose="02070309020205020404" pitchFamily="49" charset="0"/>
              </a:rPr>
              <a:t>Subtract the previous octave</a:t>
            </a:r>
          </a:p>
          <a:p>
            <a:pPr>
              <a:buFont typeface="Courier New" panose="02070309020205020404" pitchFamily="49" charset="0"/>
              <a:buChar char="o"/>
            </a:pPr>
            <a:endParaRPr lang="en-US" sz="2400" dirty="0">
              <a:solidFill>
                <a:srgbClr val="0000FF"/>
              </a:solidFill>
              <a:latin typeface="Courier New" panose="02070309020205020404" pitchFamily="49" charset="0"/>
            </a:endParaRPr>
          </a:p>
          <a:p>
            <a:r>
              <a:rPr lang="en-GB" u="sng" dirty="0">
                <a:solidFill>
                  <a:srgbClr val="228B22"/>
                </a:solidFill>
                <a:latin typeface="Courier New" panose="02070309020205020404" pitchFamily="49" charset="0"/>
              </a:rPr>
              <a:t>Third </a:t>
            </a:r>
            <a:r>
              <a:rPr lang="en-GB" b="0" i="0" u="sng" strike="noStrike" baseline="0" dirty="0">
                <a:solidFill>
                  <a:srgbClr val="228B22"/>
                </a:solidFill>
                <a:latin typeface="Courier New" panose="02070309020205020404" pitchFamily="49" charset="0"/>
              </a:rPr>
              <a:t>octave</a:t>
            </a:r>
          </a:p>
          <a:p>
            <a:pPr>
              <a:buFont typeface="Courier New" panose="02070309020205020404" pitchFamily="49" charset="0"/>
              <a:buChar char="o"/>
            </a:pPr>
            <a:r>
              <a:rPr lang="en-GB" sz="2000" b="0" i="0" u="none" strike="noStrike" baseline="0" dirty="0">
                <a:solidFill>
                  <a:srgbClr val="000000"/>
                </a:solidFill>
                <a:latin typeface="Courier New" panose="02070309020205020404" pitchFamily="49" charset="0"/>
              </a:rPr>
              <a:t>img_octave_3 = imresize(img_octave_2, 0.5);</a:t>
            </a:r>
          </a:p>
          <a:p>
            <a:pPr marL="0" marR="0" lvl="0" indent="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srgbClr val="0000FF"/>
                </a:solidFill>
                <a:effectLst/>
                <a:uLnTx/>
                <a:uFillTx/>
                <a:latin typeface="Courier New" panose="02070309020205020404" pitchFamily="49" charset="0"/>
                <a:ea typeface="+mn-ea"/>
                <a:cs typeface="+mn-cs"/>
              </a:rPr>
              <a:t>for</a:t>
            </a:r>
            <a:r>
              <a:rPr kumimoji="0" lang="en-US"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mn-cs"/>
              </a:rPr>
              <a:t>i</a:t>
            </a:r>
            <a:r>
              <a:rPr kumimoji="0" lang="en-US"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 1:levels</a:t>
            </a:r>
            <a:endParaRPr lang="en-US" sz="1400" b="0" i="0" u="none" strike="noStrike" baseline="0" dirty="0"/>
          </a:p>
          <a:p>
            <a:pPr>
              <a:buFont typeface="Courier New" panose="02070309020205020404" pitchFamily="49" charset="0"/>
              <a:buChar char="o"/>
            </a:pPr>
            <a:r>
              <a:rPr lang="en-US" sz="2400" b="0" i="0" u="none" strike="noStrike" baseline="0" dirty="0">
                <a:solidFill>
                  <a:srgbClr val="0000FF"/>
                </a:solidFill>
                <a:latin typeface="Courier New" panose="02070309020205020404" pitchFamily="49" charset="0"/>
              </a:rPr>
              <a:t>End</a:t>
            </a:r>
          </a:p>
          <a:p>
            <a:pPr>
              <a:buFont typeface="Courier New" panose="02070309020205020404" pitchFamily="49" charset="0"/>
              <a:buChar char="o"/>
            </a:pPr>
            <a:r>
              <a:rPr lang="en-US" sz="2000" b="0" i="0" strike="noStrike" baseline="0" dirty="0">
                <a:solidFill>
                  <a:srgbClr val="228B22"/>
                </a:solidFill>
                <a:latin typeface="Courier New" panose="02070309020205020404" pitchFamily="49" charset="0"/>
              </a:rPr>
              <a:t>Subtract the previous octave</a:t>
            </a:r>
          </a:p>
          <a:p>
            <a:pPr>
              <a:buFont typeface="Courier New" panose="02070309020205020404" pitchFamily="49" charset="0"/>
              <a:buChar char="o"/>
            </a:pPr>
            <a:endParaRPr lang="en-GB" sz="2000" dirty="0">
              <a:solidFill>
                <a:srgbClr val="228B22"/>
              </a:solidFill>
              <a:latin typeface="Courier New" panose="02070309020205020404" pitchFamily="49" charset="0"/>
            </a:endParaRPr>
          </a:p>
          <a:p>
            <a:pPr>
              <a:buFont typeface="Courier New" panose="02070309020205020404" pitchFamily="49" charset="0"/>
              <a:buChar char="o"/>
            </a:pPr>
            <a:r>
              <a:rPr lang="en-US" sz="2000" b="0" i="0" u="none" strike="noStrike" baseline="0" dirty="0">
                <a:solidFill>
                  <a:srgbClr val="228B22"/>
                </a:solidFill>
                <a:latin typeface="Courier New" panose="02070309020205020404" pitchFamily="49" charset="0"/>
              </a:rPr>
              <a:t>resize to original image</a:t>
            </a:r>
            <a:endParaRPr lang="en-GB" sz="2000" dirty="0">
              <a:solidFill>
                <a:srgbClr val="228B22"/>
              </a:solidFill>
              <a:latin typeface="Courier New" panose="02070309020205020404" pitchFamily="49" charset="0"/>
            </a:endParaRPr>
          </a:p>
          <a:p>
            <a:pPr>
              <a:buFont typeface="Courier New" panose="02070309020205020404" pitchFamily="49" charset="0"/>
              <a:buChar char="o"/>
            </a:pPr>
            <a:r>
              <a:rPr lang="en-GB" sz="2000" b="0" i="0" u="none" strike="noStrike" baseline="0" dirty="0">
                <a:solidFill>
                  <a:srgbClr val="228B22"/>
                </a:solidFill>
                <a:latin typeface="Courier New" panose="02070309020205020404" pitchFamily="49" charset="0"/>
              </a:rPr>
              <a:t>Apply threshold in each 2D slice.</a:t>
            </a:r>
            <a:endParaRPr lang="en-GB" sz="2000" dirty="0">
              <a:solidFill>
                <a:srgbClr val="228B22"/>
              </a:solidFill>
              <a:latin typeface="Courier New" panose="02070309020205020404" pitchFamily="49" charset="0"/>
            </a:endParaRPr>
          </a:p>
          <a:p>
            <a:pPr>
              <a:buFont typeface="Courier New" panose="02070309020205020404" pitchFamily="49" charset="0"/>
              <a:buChar char="o"/>
            </a:pPr>
            <a:r>
              <a:rPr lang="en-GB" sz="2000" b="0" i="0" u="none" strike="noStrike" baseline="0" dirty="0">
                <a:solidFill>
                  <a:srgbClr val="228B22"/>
                </a:solidFill>
                <a:latin typeface="Courier New" panose="02070309020205020404" pitchFamily="49" charset="0"/>
              </a:rPr>
              <a:t>Perform Nonmaximal Suppression in octaves</a:t>
            </a:r>
          </a:p>
          <a:p>
            <a:pPr>
              <a:buFont typeface="Courier New" panose="02070309020205020404" pitchFamily="49" charset="0"/>
              <a:buChar char="o"/>
            </a:pPr>
            <a:r>
              <a:rPr lang="en-GB" sz="2000" b="0" i="0" strike="noStrike" baseline="0" dirty="0">
                <a:solidFill>
                  <a:schemeClr val="accent6">
                    <a:lumMod val="75000"/>
                  </a:schemeClr>
                </a:solidFill>
                <a:latin typeface="Courier New" panose="02070309020205020404" pitchFamily="49" charset="0"/>
              </a:rPr>
              <a:t>show_all_circles</a:t>
            </a:r>
            <a:endParaRPr lang="en-GB" sz="2000" b="0" i="0" strike="noStrike" baseline="0" dirty="0">
              <a:solidFill>
                <a:srgbClr val="000000"/>
              </a:solidFill>
              <a:latin typeface="Courier New" panose="02070309020205020404" pitchFamily="49" charset="0"/>
            </a:endParaRPr>
          </a:p>
          <a:p>
            <a:pPr marL="0" indent="0">
              <a:buNone/>
            </a:pPr>
            <a:endParaRPr lang="en-GB" sz="1800" b="0" i="0" u="none" strike="noStrike" baseline="0" dirty="0">
              <a:solidFill>
                <a:srgbClr val="228B22"/>
              </a:solidFill>
              <a:latin typeface="Courier New" panose="02070309020205020404" pitchFamily="49" charset="0"/>
            </a:endParaRPr>
          </a:p>
          <a:p>
            <a:endParaRPr lang="en-US" sz="1200" b="0" i="0" u="none" strike="noStrike" baseline="0" dirty="0"/>
          </a:p>
          <a:p>
            <a:pPr>
              <a:buFont typeface="Courier New" panose="02070309020205020404" pitchFamily="49" charset="0"/>
              <a:buChar char="o"/>
            </a:pPr>
            <a:endParaRPr lang="en-GB" sz="1800" b="0" i="0" u="none" strike="noStrike" baseline="0" dirty="0">
              <a:solidFill>
                <a:srgbClr val="228B22"/>
              </a:solidFill>
              <a:latin typeface="Courier New" panose="02070309020205020404" pitchFamily="49" charset="0"/>
            </a:endParaRPr>
          </a:p>
          <a:p>
            <a:pPr>
              <a:buFont typeface="Courier New" panose="02070309020205020404" pitchFamily="49" charset="0"/>
              <a:buChar char="o"/>
            </a:pPr>
            <a:endParaRPr lang="en-GB" sz="1800" dirty="0">
              <a:solidFill>
                <a:srgbClr val="228B22"/>
              </a:solidFill>
              <a:latin typeface="Courier New" panose="02070309020205020404" pitchFamily="49" charset="0"/>
            </a:endParaRPr>
          </a:p>
          <a:p>
            <a:pPr lvl="1">
              <a:buFont typeface="Wingdings" panose="05000000000000000000" pitchFamily="2" charset="2"/>
              <a:buChar char="ü"/>
            </a:pPr>
            <a:endParaRPr lang="en-GB" sz="1800" dirty="0">
              <a:solidFill>
                <a:srgbClr val="228B22"/>
              </a:solidFill>
              <a:latin typeface="Courier New" panose="02070309020205020404" pitchFamily="49" charset="0"/>
            </a:endParaRPr>
          </a:p>
        </p:txBody>
      </p:sp>
    </p:spTree>
    <p:extLst>
      <p:ext uri="{BB962C8B-B14F-4D97-AF65-F5344CB8AC3E}">
        <p14:creationId xmlns:p14="http://schemas.microsoft.com/office/powerpoint/2010/main" val="715070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F0347D-ACC9-4BA6-8A18-7DEBF93AA158}"/>
              </a:ext>
            </a:extLst>
          </p:cNvPr>
          <p:cNvSpPr txBox="1"/>
          <p:nvPr/>
        </p:nvSpPr>
        <p:spPr>
          <a:xfrm>
            <a:off x="179258" y="73956"/>
            <a:ext cx="10827109" cy="646331"/>
          </a:xfrm>
          <a:prstGeom prst="rect">
            <a:avLst/>
          </a:prstGeom>
          <a:noFill/>
        </p:spPr>
        <p:txBody>
          <a:bodyPr wrap="square">
            <a:spAutoFit/>
          </a:bodyPr>
          <a:lstStyle/>
          <a:p>
            <a:pPr marL="457200" indent="-457200">
              <a:buFont typeface="Arial" panose="020B0604020202020204" pitchFamily="34" charset="0"/>
              <a:buChar char="•"/>
            </a:pPr>
            <a:r>
              <a:rPr lang="en-GB" sz="3600" i="1" u="sng" dirty="0">
                <a:latin typeface="+mj-lt"/>
              </a:rPr>
              <a:t>Results for </a:t>
            </a:r>
            <a:r>
              <a:rPr lang="en-GB" sz="3600" u="sng" dirty="0">
                <a:effectLst/>
                <a:latin typeface="+mj-lt"/>
                <a:ea typeface="Calibri" panose="020F0502020204030204" pitchFamily="34" charset="0"/>
              </a:rPr>
              <a:t>Differences of Gaussian pyramid </a:t>
            </a:r>
            <a:r>
              <a:rPr lang="en-GB" sz="3600" i="1" u="sng" dirty="0">
                <a:latin typeface="+mj-lt"/>
              </a:rPr>
              <a:t>:</a:t>
            </a:r>
          </a:p>
        </p:txBody>
      </p:sp>
      <p:sp>
        <p:nvSpPr>
          <p:cNvPr id="3" name="TextBox 2">
            <a:extLst>
              <a:ext uri="{FF2B5EF4-FFF2-40B4-BE49-F238E27FC236}">
                <a16:creationId xmlns:a16="http://schemas.microsoft.com/office/drawing/2014/main" id="{5F963020-EBA9-4995-8D5D-7F2EDA56B69A}"/>
              </a:ext>
            </a:extLst>
          </p:cNvPr>
          <p:cNvSpPr txBox="1"/>
          <p:nvPr/>
        </p:nvSpPr>
        <p:spPr>
          <a:xfrm>
            <a:off x="1672699" y="696529"/>
            <a:ext cx="9129905" cy="400110"/>
          </a:xfrm>
          <a:prstGeom prst="rect">
            <a:avLst/>
          </a:prstGeom>
          <a:noFill/>
        </p:spPr>
        <p:txBody>
          <a:bodyPr wrap="square">
            <a:spAutoFit/>
          </a:bodyPr>
          <a:lstStyle/>
          <a:p>
            <a:r>
              <a:rPr lang="en-US" sz="2000" dirty="0"/>
              <a:t>Parameters: ● k = 1.414 ● scale = 2 ● threshold = 0.9 ● number of levels = 8</a:t>
            </a:r>
          </a:p>
        </p:txBody>
      </p:sp>
      <p:sp>
        <p:nvSpPr>
          <p:cNvPr id="4" name="TextBox 3">
            <a:extLst>
              <a:ext uri="{FF2B5EF4-FFF2-40B4-BE49-F238E27FC236}">
                <a16:creationId xmlns:a16="http://schemas.microsoft.com/office/drawing/2014/main" id="{E837D322-AA22-4F74-B419-A9FA0A85786B}"/>
              </a:ext>
            </a:extLst>
          </p:cNvPr>
          <p:cNvSpPr txBox="1"/>
          <p:nvPr/>
        </p:nvSpPr>
        <p:spPr>
          <a:xfrm>
            <a:off x="2881411" y="6204092"/>
            <a:ext cx="6093500" cy="523220"/>
          </a:xfrm>
          <a:prstGeom prst="rect">
            <a:avLst/>
          </a:prstGeom>
          <a:noFill/>
        </p:spPr>
        <p:txBody>
          <a:bodyPr wrap="square">
            <a:spAutoFit/>
          </a:bodyPr>
          <a:lstStyle/>
          <a:p>
            <a:r>
              <a:rPr lang="en-GB" sz="2800" dirty="0">
                <a:solidFill>
                  <a:srgbClr val="FF0000"/>
                </a:solidFill>
              </a:rPr>
              <a:t>Elapsed time is 0.326495 seconds.</a:t>
            </a:r>
          </a:p>
        </p:txBody>
      </p:sp>
      <p:pic>
        <p:nvPicPr>
          <p:cNvPr id="5" name="Picture 4">
            <a:extLst>
              <a:ext uri="{FF2B5EF4-FFF2-40B4-BE49-F238E27FC236}">
                <a16:creationId xmlns:a16="http://schemas.microsoft.com/office/drawing/2014/main" id="{290ED314-C4D2-4302-A7BD-15AEEB607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7228" y="1342860"/>
            <a:ext cx="5619139" cy="4960516"/>
          </a:xfrm>
          <a:prstGeom prst="rect">
            <a:avLst/>
          </a:prstGeom>
        </p:spPr>
      </p:pic>
      <p:pic>
        <p:nvPicPr>
          <p:cNvPr id="7" name="Picture 6">
            <a:extLst>
              <a:ext uri="{FF2B5EF4-FFF2-40B4-BE49-F238E27FC236}">
                <a16:creationId xmlns:a16="http://schemas.microsoft.com/office/drawing/2014/main" id="{40251AEA-0728-497C-A058-B64162E480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619" y="1719212"/>
            <a:ext cx="4086868" cy="4086868"/>
          </a:xfrm>
          <a:prstGeom prst="rect">
            <a:avLst/>
          </a:prstGeom>
        </p:spPr>
      </p:pic>
    </p:spTree>
    <p:extLst>
      <p:ext uri="{BB962C8B-B14F-4D97-AF65-F5344CB8AC3E}">
        <p14:creationId xmlns:p14="http://schemas.microsoft.com/office/powerpoint/2010/main" val="2692944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D4EF4B-0E0E-4EC8-AD3C-AE6D38A8CD32}"/>
              </a:ext>
            </a:extLst>
          </p:cNvPr>
          <p:cNvSpPr txBox="1"/>
          <p:nvPr/>
        </p:nvSpPr>
        <p:spPr>
          <a:xfrm>
            <a:off x="179258" y="73956"/>
            <a:ext cx="10827109" cy="646331"/>
          </a:xfrm>
          <a:prstGeom prst="rect">
            <a:avLst/>
          </a:prstGeom>
          <a:noFill/>
        </p:spPr>
        <p:txBody>
          <a:bodyPr wrap="square">
            <a:spAutoFit/>
          </a:bodyPr>
          <a:lstStyle/>
          <a:p>
            <a:pPr marL="457200" indent="-457200">
              <a:buFont typeface="Arial" panose="020B0604020202020204" pitchFamily="34" charset="0"/>
              <a:buChar char="•"/>
            </a:pPr>
            <a:r>
              <a:rPr lang="en-GB" sz="3600" i="1" u="sng" dirty="0">
                <a:latin typeface="+mj-lt"/>
              </a:rPr>
              <a:t>Results for </a:t>
            </a:r>
            <a:r>
              <a:rPr lang="en-GB" sz="3600" u="sng" dirty="0">
                <a:effectLst/>
                <a:latin typeface="+mj-lt"/>
                <a:ea typeface="Calibri" panose="020F0502020204030204" pitchFamily="34" charset="0"/>
              </a:rPr>
              <a:t>Differences of Gaussian pyramid </a:t>
            </a:r>
            <a:r>
              <a:rPr lang="en-GB" sz="3600" i="1" u="sng" dirty="0">
                <a:latin typeface="+mj-lt"/>
              </a:rPr>
              <a:t>:</a:t>
            </a:r>
          </a:p>
        </p:txBody>
      </p:sp>
      <p:sp>
        <p:nvSpPr>
          <p:cNvPr id="3" name="TextBox 2">
            <a:extLst>
              <a:ext uri="{FF2B5EF4-FFF2-40B4-BE49-F238E27FC236}">
                <a16:creationId xmlns:a16="http://schemas.microsoft.com/office/drawing/2014/main" id="{681AACE3-B448-4D91-957E-5A148F7BB0E9}"/>
              </a:ext>
            </a:extLst>
          </p:cNvPr>
          <p:cNvSpPr txBox="1"/>
          <p:nvPr/>
        </p:nvSpPr>
        <p:spPr>
          <a:xfrm>
            <a:off x="1672699" y="696529"/>
            <a:ext cx="9129905" cy="400110"/>
          </a:xfrm>
          <a:prstGeom prst="rect">
            <a:avLst/>
          </a:prstGeom>
          <a:noFill/>
        </p:spPr>
        <p:txBody>
          <a:bodyPr wrap="square">
            <a:spAutoFit/>
          </a:bodyPr>
          <a:lstStyle/>
          <a:p>
            <a:r>
              <a:rPr lang="en-US" sz="2000" dirty="0"/>
              <a:t>Parameters: ● k = 1.414 ● scale = 2 ● threshold = 0.9 ● number of levels = 8</a:t>
            </a:r>
          </a:p>
        </p:txBody>
      </p:sp>
      <p:sp>
        <p:nvSpPr>
          <p:cNvPr id="4" name="TextBox 3">
            <a:extLst>
              <a:ext uri="{FF2B5EF4-FFF2-40B4-BE49-F238E27FC236}">
                <a16:creationId xmlns:a16="http://schemas.microsoft.com/office/drawing/2014/main" id="{DAA71E1E-8DAD-4B32-93AD-605EC586820D}"/>
              </a:ext>
            </a:extLst>
          </p:cNvPr>
          <p:cNvSpPr txBox="1"/>
          <p:nvPr/>
        </p:nvSpPr>
        <p:spPr>
          <a:xfrm>
            <a:off x="2881411" y="6204092"/>
            <a:ext cx="6093500" cy="523220"/>
          </a:xfrm>
          <a:prstGeom prst="rect">
            <a:avLst/>
          </a:prstGeom>
          <a:noFill/>
        </p:spPr>
        <p:txBody>
          <a:bodyPr wrap="square">
            <a:spAutoFit/>
          </a:bodyPr>
          <a:lstStyle/>
          <a:p>
            <a:r>
              <a:rPr lang="en-GB" sz="2800" dirty="0">
                <a:solidFill>
                  <a:srgbClr val="FF0000"/>
                </a:solidFill>
              </a:rPr>
              <a:t>Elapsed time is 0.478795 seconds.</a:t>
            </a:r>
          </a:p>
        </p:txBody>
      </p:sp>
      <p:pic>
        <p:nvPicPr>
          <p:cNvPr id="8" name="Picture 7">
            <a:extLst>
              <a:ext uri="{FF2B5EF4-FFF2-40B4-BE49-F238E27FC236}">
                <a16:creationId xmlns:a16="http://schemas.microsoft.com/office/drawing/2014/main" id="{7AC7CA05-15BD-40D5-9EF8-D837CF2FD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308" y="2191845"/>
            <a:ext cx="4944206" cy="2966524"/>
          </a:xfrm>
          <a:prstGeom prst="rect">
            <a:avLst/>
          </a:prstGeom>
        </p:spPr>
      </p:pic>
      <p:pic>
        <p:nvPicPr>
          <p:cNvPr id="10" name="Picture 9">
            <a:extLst>
              <a:ext uri="{FF2B5EF4-FFF2-40B4-BE49-F238E27FC236}">
                <a16:creationId xmlns:a16="http://schemas.microsoft.com/office/drawing/2014/main" id="{21DA342D-8B82-488F-9599-9DE7251732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3455" y="1887337"/>
            <a:ext cx="6580693" cy="3873298"/>
          </a:xfrm>
          <a:prstGeom prst="rect">
            <a:avLst/>
          </a:prstGeom>
        </p:spPr>
      </p:pic>
    </p:spTree>
    <p:extLst>
      <p:ext uri="{BB962C8B-B14F-4D97-AF65-F5344CB8AC3E}">
        <p14:creationId xmlns:p14="http://schemas.microsoft.com/office/powerpoint/2010/main" val="1064626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FF8E5D-1C8F-45CD-8F33-747D2EC69201}"/>
              </a:ext>
            </a:extLst>
          </p:cNvPr>
          <p:cNvSpPr txBox="1"/>
          <p:nvPr/>
        </p:nvSpPr>
        <p:spPr>
          <a:xfrm>
            <a:off x="179258" y="73956"/>
            <a:ext cx="10827109" cy="646331"/>
          </a:xfrm>
          <a:prstGeom prst="rect">
            <a:avLst/>
          </a:prstGeom>
          <a:noFill/>
        </p:spPr>
        <p:txBody>
          <a:bodyPr wrap="square">
            <a:spAutoFit/>
          </a:bodyPr>
          <a:lstStyle/>
          <a:p>
            <a:pPr marL="457200" indent="-457200">
              <a:buFont typeface="Arial" panose="020B0604020202020204" pitchFamily="34" charset="0"/>
              <a:buChar char="•"/>
            </a:pPr>
            <a:r>
              <a:rPr lang="en-GB" sz="3600" i="1" u="sng" dirty="0">
                <a:latin typeface="+mj-lt"/>
              </a:rPr>
              <a:t>Results for </a:t>
            </a:r>
            <a:r>
              <a:rPr lang="en-GB" sz="3600" u="sng" dirty="0">
                <a:effectLst/>
                <a:latin typeface="+mj-lt"/>
                <a:ea typeface="Calibri" panose="020F0502020204030204" pitchFamily="34" charset="0"/>
              </a:rPr>
              <a:t>Differences of Gaussian pyramid </a:t>
            </a:r>
            <a:r>
              <a:rPr lang="en-GB" sz="3600" i="1" u="sng" dirty="0">
                <a:latin typeface="+mj-lt"/>
              </a:rPr>
              <a:t>:</a:t>
            </a:r>
          </a:p>
        </p:txBody>
      </p:sp>
      <p:sp>
        <p:nvSpPr>
          <p:cNvPr id="3" name="TextBox 2">
            <a:extLst>
              <a:ext uri="{FF2B5EF4-FFF2-40B4-BE49-F238E27FC236}">
                <a16:creationId xmlns:a16="http://schemas.microsoft.com/office/drawing/2014/main" id="{FEBA7B55-1956-4155-A0EA-A17575437AF8}"/>
              </a:ext>
            </a:extLst>
          </p:cNvPr>
          <p:cNvSpPr txBox="1"/>
          <p:nvPr/>
        </p:nvSpPr>
        <p:spPr>
          <a:xfrm>
            <a:off x="1672699" y="696529"/>
            <a:ext cx="9129905" cy="400110"/>
          </a:xfrm>
          <a:prstGeom prst="rect">
            <a:avLst/>
          </a:prstGeom>
          <a:noFill/>
        </p:spPr>
        <p:txBody>
          <a:bodyPr wrap="square">
            <a:spAutoFit/>
          </a:bodyPr>
          <a:lstStyle/>
          <a:p>
            <a:r>
              <a:rPr lang="en-US" sz="2000" dirty="0"/>
              <a:t>Parameters: ● k = 1.414 ● scale = 2 ● threshold = 0.9 ● number of levels = 8</a:t>
            </a:r>
          </a:p>
        </p:txBody>
      </p:sp>
      <p:sp>
        <p:nvSpPr>
          <p:cNvPr id="4" name="TextBox 3">
            <a:extLst>
              <a:ext uri="{FF2B5EF4-FFF2-40B4-BE49-F238E27FC236}">
                <a16:creationId xmlns:a16="http://schemas.microsoft.com/office/drawing/2014/main" id="{EB7254BE-C76F-4A40-BA4F-47CD0F714D6C}"/>
              </a:ext>
            </a:extLst>
          </p:cNvPr>
          <p:cNvSpPr txBox="1"/>
          <p:nvPr/>
        </p:nvSpPr>
        <p:spPr>
          <a:xfrm>
            <a:off x="926002" y="6105022"/>
            <a:ext cx="6093500" cy="523220"/>
          </a:xfrm>
          <a:prstGeom prst="rect">
            <a:avLst/>
          </a:prstGeom>
          <a:noFill/>
        </p:spPr>
        <p:txBody>
          <a:bodyPr wrap="square">
            <a:spAutoFit/>
          </a:bodyPr>
          <a:lstStyle/>
          <a:p>
            <a:r>
              <a:rPr lang="en-GB" sz="2800" dirty="0">
                <a:solidFill>
                  <a:srgbClr val="FF0000"/>
                </a:solidFill>
              </a:rPr>
              <a:t>Elapsed time is 0.878857 seconds.</a:t>
            </a:r>
          </a:p>
        </p:txBody>
      </p:sp>
      <p:pic>
        <p:nvPicPr>
          <p:cNvPr id="6" name="Picture 5">
            <a:extLst>
              <a:ext uri="{FF2B5EF4-FFF2-40B4-BE49-F238E27FC236}">
                <a16:creationId xmlns:a16="http://schemas.microsoft.com/office/drawing/2014/main" id="{2C7B47A7-1ADF-4D4E-AB96-DE769D20FB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2823" y="1495387"/>
            <a:ext cx="3234431" cy="4143927"/>
          </a:xfrm>
          <a:prstGeom prst="rect">
            <a:avLst/>
          </a:prstGeom>
        </p:spPr>
      </p:pic>
      <p:pic>
        <p:nvPicPr>
          <p:cNvPr id="8" name="Picture 7">
            <a:extLst>
              <a:ext uri="{FF2B5EF4-FFF2-40B4-BE49-F238E27FC236}">
                <a16:creationId xmlns:a16="http://schemas.microsoft.com/office/drawing/2014/main" id="{902E30C8-E260-4470-94B2-9DECF3EAA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882" y="1185995"/>
            <a:ext cx="5750423" cy="5333874"/>
          </a:xfrm>
          <a:prstGeom prst="rect">
            <a:avLst/>
          </a:prstGeom>
        </p:spPr>
      </p:pic>
    </p:spTree>
    <p:extLst>
      <p:ext uri="{BB962C8B-B14F-4D97-AF65-F5344CB8AC3E}">
        <p14:creationId xmlns:p14="http://schemas.microsoft.com/office/powerpoint/2010/main" val="3391995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28EC1D-A7A6-452F-83C8-ABFC4793C765}"/>
              </a:ext>
            </a:extLst>
          </p:cNvPr>
          <p:cNvSpPr txBox="1"/>
          <p:nvPr/>
        </p:nvSpPr>
        <p:spPr>
          <a:xfrm>
            <a:off x="179258" y="73956"/>
            <a:ext cx="10827109" cy="646331"/>
          </a:xfrm>
          <a:prstGeom prst="rect">
            <a:avLst/>
          </a:prstGeom>
          <a:noFill/>
        </p:spPr>
        <p:txBody>
          <a:bodyPr wrap="square">
            <a:spAutoFit/>
          </a:bodyPr>
          <a:lstStyle/>
          <a:p>
            <a:pPr marL="457200" indent="-457200">
              <a:buFont typeface="Arial" panose="020B0604020202020204" pitchFamily="34" charset="0"/>
              <a:buChar char="•"/>
            </a:pPr>
            <a:r>
              <a:rPr lang="en-GB" sz="3600" i="1" u="sng" dirty="0">
                <a:latin typeface="+mj-lt"/>
              </a:rPr>
              <a:t>Results for </a:t>
            </a:r>
            <a:r>
              <a:rPr lang="en-GB" sz="3600" u="sng" dirty="0">
                <a:effectLst/>
                <a:latin typeface="+mj-lt"/>
                <a:ea typeface="Calibri" panose="020F0502020204030204" pitchFamily="34" charset="0"/>
              </a:rPr>
              <a:t>Differences of Gaussian pyramid </a:t>
            </a:r>
            <a:r>
              <a:rPr lang="en-GB" sz="3600" i="1" u="sng" dirty="0">
                <a:latin typeface="+mj-lt"/>
              </a:rPr>
              <a:t>:</a:t>
            </a:r>
          </a:p>
        </p:txBody>
      </p:sp>
      <p:sp>
        <p:nvSpPr>
          <p:cNvPr id="3" name="TextBox 2">
            <a:extLst>
              <a:ext uri="{FF2B5EF4-FFF2-40B4-BE49-F238E27FC236}">
                <a16:creationId xmlns:a16="http://schemas.microsoft.com/office/drawing/2014/main" id="{E4080FDB-432D-49F0-8193-D567259BA42D}"/>
              </a:ext>
            </a:extLst>
          </p:cNvPr>
          <p:cNvSpPr txBox="1"/>
          <p:nvPr/>
        </p:nvSpPr>
        <p:spPr>
          <a:xfrm>
            <a:off x="1672699" y="696529"/>
            <a:ext cx="9129905" cy="400110"/>
          </a:xfrm>
          <a:prstGeom prst="rect">
            <a:avLst/>
          </a:prstGeom>
          <a:noFill/>
        </p:spPr>
        <p:txBody>
          <a:bodyPr wrap="square">
            <a:spAutoFit/>
          </a:bodyPr>
          <a:lstStyle/>
          <a:p>
            <a:r>
              <a:rPr lang="en-US" sz="2000" dirty="0"/>
              <a:t>Parameters: ● k = 1.414 ● scale = 2 ● threshold = 0.9 ● number of levels = 8</a:t>
            </a:r>
          </a:p>
        </p:txBody>
      </p:sp>
      <p:sp>
        <p:nvSpPr>
          <p:cNvPr id="4" name="TextBox 3">
            <a:extLst>
              <a:ext uri="{FF2B5EF4-FFF2-40B4-BE49-F238E27FC236}">
                <a16:creationId xmlns:a16="http://schemas.microsoft.com/office/drawing/2014/main" id="{85D7B8E2-0A75-4D24-B4A7-E48B931D123C}"/>
              </a:ext>
            </a:extLst>
          </p:cNvPr>
          <p:cNvSpPr txBox="1"/>
          <p:nvPr/>
        </p:nvSpPr>
        <p:spPr>
          <a:xfrm>
            <a:off x="2881411" y="6204092"/>
            <a:ext cx="6093500" cy="523220"/>
          </a:xfrm>
          <a:prstGeom prst="rect">
            <a:avLst/>
          </a:prstGeom>
          <a:noFill/>
        </p:spPr>
        <p:txBody>
          <a:bodyPr wrap="square">
            <a:spAutoFit/>
          </a:bodyPr>
          <a:lstStyle/>
          <a:p>
            <a:r>
              <a:rPr lang="en-GB" sz="2800" dirty="0">
                <a:solidFill>
                  <a:srgbClr val="FF0000"/>
                </a:solidFill>
              </a:rPr>
              <a:t>Elapsed time is 0.338450 seconds.</a:t>
            </a:r>
          </a:p>
        </p:txBody>
      </p:sp>
      <p:pic>
        <p:nvPicPr>
          <p:cNvPr id="8" name="Picture 7">
            <a:extLst>
              <a:ext uri="{FF2B5EF4-FFF2-40B4-BE49-F238E27FC236}">
                <a16:creationId xmlns:a16="http://schemas.microsoft.com/office/drawing/2014/main" id="{E21185B0-DF2A-43C6-A735-067548C40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578" y="1473121"/>
            <a:ext cx="6917006" cy="4730971"/>
          </a:xfrm>
          <a:prstGeom prst="rect">
            <a:avLst/>
          </a:prstGeom>
        </p:spPr>
      </p:pic>
      <p:pic>
        <p:nvPicPr>
          <p:cNvPr id="10" name="Picture 9">
            <a:extLst>
              <a:ext uri="{FF2B5EF4-FFF2-40B4-BE49-F238E27FC236}">
                <a16:creationId xmlns:a16="http://schemas.microsoft.com/office/drawing/2014/main" id="{134B2A2B-2F2F-44DC-A99E-E2BAE626E2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07" y="2184466"/>
            <a:ext cx="4436671" cy="3192560"/>
          </a:xfrm>
          <a:prstGeom prst="rect">
            <a:avLst/>
          </a:prstGeom>
        </p:spPr>
      </p:pic>
    </p:spTree>
    <p:extLst>
      <p:ext uri="{BB962C8B-B14F-4D97-AF65-F5344CB8AC3E}">
        <p14:creationId xmlns:p14="http://schemas.microsoft.com/office/powerpoint/2010/main" val="2999389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2280C93-905D-47EC-AEA5-F5F4FD9A1242}"/>
              </a:ext>
            </a:extLst>
          </p:cNvPr>
          <p:cNvSpPr txBox="1"/>
          <p:nvPr/>
        </p:nvSpPr>
        <p:spPr>
          <a:xfrm>
            <a:off x="1531047" y="0"/>
            <a:ext cx="9129905" cy="400110"/>
          </a:xfrm>
          <a:prstGeom prst="rect">
            <a:avLst/>
          </a:prstGeom>
          <a:noFill/>
        </p:spPr>
        <p:txBody>
          <a:bodyPr wrap="square">
            <a:spAutoFit/>
          </a:bodyPr>
          <a:lstStyle/>
          <a:p>
            <a:r>
              <a:rPr lang="en-US" sz="2000" dirty="0"/>
              <a:t>Parameters: ● k = 1.414 ● scale = 2 ● threshold = 0.9 ● number of levels = 8</a:t>
            </a:r>
          </a:p>
        </p:txBody>
      </p:sp>
      <p:sp>
        <p:nvSpPr>
          <p:cNvPr id="10" name="TextBox 9">
            <a:extLst>
              <a:ext uri="{FF2B5EF4-FFF2-40B4-BE49-F238E27FC236}">
                <a16:creationId xmlns:a16="http://schemas.microsoft.com/office/drawing/2014/main" id="{B3575C54-E6CD-4247-BAAC-823D98FDA4AC}"/>
              </a:ext>
            </a:extLst>
          </p:cNvPr>
          <p:cNvSpPr txBox="1"/>
          <p:nvPr/>
        </p:nvSpPr>
        <p:spPr>
          <a:xfrm>
            <a:off x="305972" y="3059668"/>
            <a:ext cx="6098344" cy="369332"/>
          </a:xfrm>
          <a:prstGeom prst="rect">
            <a:avLst/>
          </a:prstGeom>
          <a:noFill/>
        </p:spPr>
        <p:txBody>
          <a:bodyPr wrap="square">
            <a:spAutoFit/>
          </a:bodyPr>
          <a:lstStyle/>
          <a:p>
            <a:r>
              <a:rPr lang="en-US" dirty="0"/>
              <a:t>Elapsed time is 0.311278 seconds.</a:t>
            </a:r>
          </a:p>
        </p:txBody>
      </p:sp>
      <p:sp>
        <p:nvSpPr>
          <p:cNvPr id="12" name="TextBox 11">
            <a:extLst>
              <a:ext uri="{FF2B5EF4-FFF2-40B4-BE49-F238E27FC236}">
                <a16:creationId xmlns:a16="http://schemas.microsoft.com/office/drawing/2014/main" id="{F1067182-0EA4-4AE3-8F95-581B580AFCBB}"/>
              </a:ext>
            </a:extLst>
          </p:cNvPr>
          <p:cNvSpPr txBox="1"/>
          <p:nvPr/>
        </p:nvSpPr>
        <p:spPr>
          <a:xfrm>
            <a:off x="6913099" y="3059668"/>
            <a:ext cx="5156981" cy="369332"/>
          </a:xfrm>
          <a:prstGeom prst="rect">
            <a:avLst/>
          </a:prstGeom>
          <a:noFill/>
        </p:spPr>
        <p:txBody>
          <a:bodyPr wrap="square">
            <a:spAutoFit/>
          </a:bodyPr>
          <a:lstStyle/>
          <a:p>
            <a:r>
              <a:rPr lang="en-US" dirty="0"/>
              <a:t>Elapsed time is 0.369893 seconds.</a:t>
            </a:r>
          </a:p>
        </p:txBody>
      </p:sp>
      <p:sp>
        <p:nvSpPr>
          <p:cNvPr id="14" name="TextBox 13">
            <a:extLst>
              <a:ext uri="{FF2B5EF4-FFF2-40B4-BE49-F238E27FC236}">
                <a16:creationId xmlns:a16="http://schemas.microsoft.com/office/drawing/2014/main" id="{35CECCF2-6206-4895-9583-7DD88A6255AC}"/>
              </a:ext>
            </a:extLst>
          </p:cNvPr>
          <p:cNvSpPr txBox="1"/>
          <p:nvPr/>
        </p:nvSpPr>
        <p:spPr>
          <a:xfrm>
            <a:off x="305972" y="6488668"/>
            <a:ext cx="6098344" cy="369332"/>
          </a:xfrm>
          <a:prstGeom prst="rect">
            <a:avLst/>
          </a:prstGeom>
          <a:noFill/>
        </p:spPr>
        <p:txBody>
          <a:bodyPr wrap="square">
            <a:spAutoFit/>
          </a:bodyPr>
          <a:lstStyle/>
          <a:p>
            <a:r>
              <a:rPr lang="en-US" dirty="0"/>
              <a:t>Elapsed time is 0.313279 seconds.</a:t>
            </a:r>
          </a:p>
        </p:txBody>
      </p:sp>
      <p:sp>
        <p:nvSpPr>
          <p:cNvPr id="16" name="TextBox 15">
            <a:extLst>
              <a:ext uri="{FF2B5EF4-FFF2-40B4-BE49-F238E27FC236}">
                <a16:creationId xmlns:a16="http://schemas.microsoft.com/office/drawing/2014/main" id="{09DC23C1-A673-462D-8A29-9BB933E39588}"/>
              </a:ext>
            </a:extLst>
          </p:cNvPr>
          <p:cNvSpPr txBox="1"/>
          <p:nvPr/>
        </p:nvSpPr>
        <p:spPr>
          <a:xfrm>
            <a:off x="6913099" y="6304002"/>
            <a:ext cx="6098344" cy="369332"/>
          </a:xfrm>
          <a:prstGeom prst="rect">
            <a:avLst/>
          </a:prstGeom>
          <a:noFill/>
        </p:spPr>
        <p:txBody>
          <a:bodyPr wrap="square">
            <a:spAutoFit/>
          </a:bodyPr>
          <a:lstStyle/>
          <a:p>
            <a:r>
              <a:rPr lang="en-US" dirty="0"/>
              <a:t>Elapsed time is 0.277236 seconds.</a:t>
            </a:r>
          </a:p>
        </p:txBody>
      </p:sp>
      <p:pic>
        <p:nvPicPr>
          <p:cNvPr id="18" name="Picture 17">
            <a:extLst>
              <a:ext uri="{FF2B5EF4-FFF2-40B4-BE49-F238E27FC236}">
                <a16:creationId xmlns:a16="http://schemas.microsoft.com/office/drawing/2014/main" id="{FF356683-9027-4B79-BA2F-6D6D2E0CBF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06" y="592522"/>
            <a:ext cx="3969216" cy="2562384"/>
          </a:xfrm>
          <a:prstGeom prst="rect">
            <a:avLst/>
          </a:prstGeom>
        </p:spPr>
      </p:pic>
      <p:pic>
        <p:nvPicPr>
          <p:cNvPr id="20" name="Picture 19">
            <a:extLst>
              <a:ext uri="{FF2B5EF4-FFF2-40B4-BE49-F238E27FC236}">
                <a16:creationId xmlns:a16="http://schemas.microsoft.com/office/drawing/2014/main" id="{2E096429-ABAD-40B5-9185-B8ACA6D139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3098" y="391502"/>
            <a:ext cx="3328181" cy="2676775"/>
          </a:xfrm>
          <a:prstGeom prst="rect">
            <a:avLst/>
          </a:prstGeom>
        </p:spPr>
      </p:pic>
      <p:pic>
        <p:nvPicPr>
          <p:cNvPr id="22" name="Picture 21">
            <a:extLst>
              <a:ext uri="{FF2B5EF4-FFF2-40B4-BE49-F238E27FC236}">
                <a16:creationId xmlns:a16="http://schemas.microsoft.com/office/drawing/2014/main" id="{9FBAAE2D-9A8D-47E8-970A-24031441C0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41789"/>
            <a:ext cx="4148829" cy="2646879"/>
          </a:xfrm>
          <a:prstGeom prst="rect">
            <a:avLst/>
          </a:prstGeom>
        </p:spPr>
      </p:pic>
      <p:pic>
        <p:nvPicPr>
          <p:cNvPr id="24" name="Picture 23">
            <a:extLst>
              <a:ext uri="{FF2B5EF4-FFF2-40B4-BE49-F238E27FC236}">
                <a16:creationId xmlns:a16="http://schemas.microsoft.com/office/drawing/2014/main" id="{A01C8480-D682-46D5-8A83-F2DECE56E1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0482" y="3429000"/>
            <a:ext cx="4040470" cy="2911289"/>
          </a:xfrm>
          <a:prstGeom prst="rect">
            <a:avLst/>
          </a:prstGeom>
        </p:spPr>
      </p:pic>
      <p:pic>
        <p:nvPicPr>
          <p:cNvPr id="27" name="Graphic 26" descr="Lightbulb">
            <a:extLst>
              <a:ext uri="{FF2B5EF4-FFF2-40B4-BE49-F238E27FC236}">
                <a16:creationId xmlns:a16="http://schemas.microsoft.com/office/drawing/2014/main" id="{3390B86C-8B75-46F6-850E-C78B71BA85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6696" y="2490067"/>
            <a:ext cx="1508534" cy="1508534"/>
          </a:xfrm>
          <a:prstGeom prst="rect">
            <a:avLst/>
          </a:prstGeom>
        </p:spPr>
      </p:pic>
    </p:spTree>
    <p:extLst>
      <p:ext uri="{BB962C8B-B14F-4D97-AF65-F5344CB8AC3E}">
        <p14:creationId xmlns:p14="http://schemas.microsoft.com/office/powerpoint/2010/main" val="1465388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B1C176-6A6A-4DEE-B3AE-C8EA237F3D83}"/>
              </a:ext>
            </a:extLst>
          </p:cNvPr>
          <p:cNvSpPr txBox="1"/>
          <p:nvPr/>
        </p:nvSpPr>
        <p:spPr>
          <a:xfrm>
            <a:off x="314179" y="1195471"/>
            <a:ext cx="11122856" cy="4467057"/>
          </a:xfrm>
          <a:prstGeom prst="rect">
            <a:avLst/>
          </a:prstGeom>
          <a:noFill/>
        </p:spPr>
        <p:txBody>
          <a:bodyPr wrap="square">
            <a:spAutoFit/>
          </a:bodyPr>
          <a:lstStyle/>
          <a:p>
            <a:pPr marL="342900" marR="0" indent="-342900">
              <a:lnSpc>
                <a:spcPct val="150000"/>
              </a:lnSpc>
              <a:spcBef>
                <a:spcPts val="0"/>
              </a:spcBef>
              <a:spcAft>
                <a:spcPts val="800"/>
              </a:spcAft>
              <a:buFont typeface="Arial" panose="020B0604020202020204" pitchFamily="34" charset="0"/>
              <a:buChar char="•"/>
            </a:pPr>
            <a:r>
              <a:rPr lang="en-GB" sz="2400" dirty="0">
                <a:effectLst/>
                <a:latin typeface="+mj-lt"/>
                <a:ea typeface="Calibri" panose="020F0502020204030204" pitchFamily="34" charset="0"/>
                <a:cs typeface="Arial" panose="020B0604020202020204" pitchFamily="34" charset="0"/>
              </a:rPr>
              <a:t>We have explored how different the blob detection methods — such as the Laplacian of Gaussian (LoG), Difference of Gaussian (</a:t>
            </a:r>
            <a:r>
              <a:rPr lang="en-GB" sz="2400" dirty="0" err="1">
                <a:effectLst/>
                <a:latin typeface="+mj-lt"/>
                <a:ea typeface="Calibri" panose="020F0502020204030204" pitchFamily="34" charset="0"/>
                <a:cs typeface="Arial" panose="020B0604020202020204" pitchFamily="34" charset="0"/>
              </a:rPr>
              <a:t>DoG</a:t>
            </a:r>
            <a:r>
              <a:rPr lang="en-GB" sz="2400" dirty="0">
                <a:effectLst/>
                <a:latin typeface="+mj-lt"/>
                <a:ea typeface="Calibri" panose="020F0502020204030204" pitchFamily="34" charset="0"/>
                <a:cs typeface="Arial" panose="020B0604020202020204" pitchFamily="34" charset="0"/>
              </a:rPr>
              <a:t>), can be used to detect, label, and measure objects in our image. We have also tackled the importance of pre-processing the image before conducting such blob detection methods. Now, it should be noted that specific applications will require specific blob detection methods, and it is upon the discretion of the data scientist to choose the proper techniques. With this, I hope the findings raised in this blog can help you select the most appropriate blob detection method in your projects.</a:t>
            </a:r>
            <a:endParaRPr lang="en-US" sz="2400" dirty="0">
              <a:effectLst/>
              <a:latin typeface="+mj-lt"/>
              <a:ea typeface="Calibri" panose="020F0502020204030204" pitchFamily="34" charset="0"/>
              <a:cs typeface="Arial" panose="020B0604020202020204" pitchFamily="34" charset="0"/>
            </a:endParaRPr>
          </a:p>
        </p:txBody>
      </p:sp>
      <p:sp>
        <p:nvSpPr>
          <p:cNvPr id="6" name="Title 1">
            <a:extLst>
              <a:ext uri="{FF2B5EF4-FFF2-40B4-BE49-F238E27FC236}">
                <a16:creationId xmlns:a16="http://schemas.microsoft.com/office/drawing/2014/main" id="{D8C6195C-7785-425D-8080-81344B13BAB1}"/>
              </a:ext>
            </a:extLst>
          </p:cNvPr>
          <p:cNvSpPr>
            <a:spLocks noGrp="1"/>
          </p:cNvSpPr>
          <p:nvPr>
            <p:ph type="title"/>
          </p:nvPr>
        </p:nvSpPr>
        <p:spPr>
          <a:xfrm>
            <a:off x="617807" y="214762"/>
            <a:ext cx="10515600" cy="1325563"/>
          </a:xfrm>
        </p:spPr>
        <p:txBody>
          <a:bodyPr/>
          <a:lstStyle/>
          <a:p>
            <a:pPr marL="571500" indent="-571500">
              <a:buFont typeface="Wingdings" panose="05000000000000000000" pitchFamily="2" charset="2"/>
              <a:buChar char="q"/>
            </a:pPr>
            <a:r>
              <a:rPr lang="en-US" b="1" u="sng" dirty="0" err="1">
                <a:solidFill>
                  <a:srgbClr val="ED7D31"/>
                </a:solidFill>
                <a:latin typeface="Calibri" panose="020F0502020204030204" pitchFamily="34" charset="0"/>
                <a:ea typeface="Times New Roman" panose="02020603050405020304" pitchFamily="18" charset="0"/>
                <a:cs typeface="Arial" panose="020B0604020202020204" pitchFamily="34" charset="0"/>
              </a:rPr>
              <a:t>Conculation</a:t>
            </a:r>
            <a:r>
              <a:rPr lang="en-US" b="1" u="sng" dirty="0">
                <a:solidFill>
                  <a:srgbClr val="ED7D31"/>
                </a:solidFill>
                <a:latin typeface="Calibri" panose="020F0502020204030204" pitchFamily="34" charset="0"/>
                <a:ea typeface="Times New Roman" panose="02020603050405020304" pitchFamily="18" charset="0"/>
                <a:cs typeface="Arial" panose="020B0604020202020204" pitchFamily="34" charset="0"/>
              </a:rPr>
              <a:t> </a:t>
            </a:r>
            <a:r>
              <a:rPr lang="en-US" sz="4400" b="1" u="sng" dirty="0">
                <a:solidFill>
                  <a:srgbClr val="ED7D31"/>
                </a:solidFill>
                <a:effectLst/>
                <a:latin typeface="Calibri" panose="020F0502020204030204" pitchFamily="34" charset="0"/>
                <a:ea typeface="Times New Roman" panose="02020603050405020304" pitchFamily="18" charset="0"/>
                <a:cs typeface="Arial" panose="020B0604020202020204" pitchFamily="34" charset="0"/>
              </a:rPr>
              <a:t>:</a:t>
            </a:r>
            <a:br>
              <a:rPr lang="en-US" sz="3600" b="1" u="sng" dirty="0">
                <a:effectLst/>
                <a:latin typeface="Calibri" panose="020F0502020204030204" pitchFamily="34" charset="0"/>
                <a:ea typeface="Times New Roman" panose="02020603050405020304" pitchFamily="18" charset="0"/>
                <a:cs typeface="Arial" panose="020B0604020202020204" pitchFamily="34" charset="0"/>
              </a:rPr>
            </a:br>
            <a:endParaRPr lang="en-US" b="1" u="sng" dirty="0"/>
          </a:p>
        </p:txBody>
      </p:sp>
    </p:spTree>
    <p:extLst>
      <p:ext uri="{BB962C8B-B14F-4D97-AF65-F5344CB8AC3E}">
        <p14:creationId xmlns:p14="http://schemas.microsoft.com/office/powerpoint/2010/main" val="3196176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54DA0A-9CE5-4F4C-BA41-A6606B8687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8860" y="138308"/>
            <a:ext cx="9430043" cy="6581384"/>
          </a:xfrm>
          <a:prstGeom prst="rect">
            <a:avLst/>
          </a:prstGeom>
        </p:spPr>
      </p:pic>
    </p:spTree>
    <p:extLst>
      <p:ext uri="{BB962C8B-B14F-4D97-AF65-F5344CB8AC3E}">
        <p14:creationId xmlns:p14="http://schemas.microsoft.com/office/powerpoint/2010/main" val="1705027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44A18-59EB-4EAC-8368-DB6AFDE4C398}"/>
              </a:ext>
            </a:extLst>
          </p:cNvPr>
          <p:cNvSpPr>
            <a:spLocks noGrp="1"/>
          </p:cNvSpPr>
          <p:nvPr>
            <p:ph type="title"/>
          </p:nvPr>
        </p:nvSpPr>
        <p:spPr/>
        <p:txBody>
          <a:bodyPr/>
          <a:lstStyle/>
          <a:p>
            <a:pPr marL="571500" indent="-571500">
              <a:buFont typeface="Wingdings" panose="05000000000000000000" pitchFamily="2" charset="2"/>
              <a:buChar char="q"/>
            </a:pPr>
            <a:r>
              <a:rPr lang="en-US" b="1" u="sng" dirty="0">
                <a:solidFill>
                  <a:srgbClr val="ED7D31"/>
                </a:solidFill>
                <a:latin typeface="Calibri" panose="020F0502020204030204" pitchFamily="34" charset="0"/>
                <a:ea typeface="Times New Roman" panose="02020603050405020304" pitchFamily="18" charset="0"/>
                <a:cs typeface="Arial" panose="020B0604020202020204" pitchFamily="34" charset="0"/>
              </a:rPr>
              <a:t>Steps through implementation </a:t>
            </a:r>
            <a:r>
              <a:rPr lang="en-US" sz="4400" b="1" u="sng" dirty="0">
                <a:solidFill>
                  <a:srgbClr val="ED7D31"/>
                </a:solidFill>
                <a:effectLst/>
                <a:latin typeface="Calibri" panose="020F0502020204030204" pitchFamily="34" charset="0"/>
                <a:ea typeface="Times New Roman" panose="02020603050405020304" pitchFamily="18" charset="0"/>
                <a:cs typeface="Arial" panose="020B0604020202020204" pitchFamily="34" charset="0"/>
              </a:rPr>
              <a:t>:</a:t>
            </a:r>
            <a:endParaRPr lang="en-US" dirty="0"/>
          </a:p>
        </p:txBody>
      </p:sp>
      <p:sp>
        <p:nvSpPr>
          <p:cNvPr id="3" name="Content Placeholder 2">
            <a:extLst>
              <a:ext uri="{FF2B5EF4-FFF2-40B4-BE49-F238E27FC236}">
                <a16:creationId xmlns:a16="http://schemas.microsoft.com/office/drawing/2014/main" id="{6EBF21A4-B742-489C-853D-9768196B2E9C}"/>
              </a:ext>
            </a:extLst>
          </p:cNvPr>
          <p:cNvSpPr>
            <a:spLocks noGrp="1"/>
          </p:cNvSpPr>
          <p:nvPr>
            <p:ph idx="1"/>
          </p:nvPr>
        </p:nvSpPr>
        <p:spPr>
          <a:xfrm>
            <a:off x="838200" y="1663870"/>
            <a:ext cx="10899098" cy="4829005"/>
          </a:xfrm>
        </p:spPr>
        <p:txBody>
          <a:bodyPr>
            <a:normAutofit fontScale="85000" lnSpcReduction="20000"/>
          </a:bodyPr>
          <a:lstStyle/>
          <a:p>
            <a:pPr marL="514350" indent="-514350">
              <a:lnSpc>
                <a:spcPct val="200000"/>
              </a:lnSpc>
              <a:buFont typeface="+mj-lt"/>
              <a:buAutoNum type="arabicPeriod"/>
            </a:pPr>
            <a:r>
              <a:rPr lang="en-GB" sz="2400" dirty="0"/>
              <a:t>Generate a Laplacian of Gaussian filter. </a:t>
            </a:r>
          </a:p>
          <a:p>
            <a:pPr marL="514350" indent="-514350">
              <a:lnSpc>
                <a:spcPct val="200000"/>
              </a:lnSpc>
              <a:buFont typeface="+mj-lt"/>
              <a:buAutoNum type="arabicPeriod"/>
            </a:pPr>
            <a:r>
              <a:rPr lang="en-GB" sz="2400" dirty="0"/>
              <a:t>Build a Laplacian scale space, starting with some initial scale and going for n iterations: </a:t>
            </a:r>
          </a:p>
          <a:p>
            <a:pPr marL="514350" indent="-514350">
              <a:lnSpc>
                <a:spcPct val="200000"/>
              </a:lnSpc>
              <a:buFont typeface="+mj-lt"/>
              <a:buAutoNum type="arabicPeriod"/>
            </a:pPr>
            <a:r>
              <a:rPr lang="en-GB" sz="2400" dirty="0"/>
              <a:t>Filter image with scale-normalized Laplacian at current scale. </a:t>
            </a:r>
          </a:p>
          <a:p>
            <a:pPr marL="514350" indent="-514350">
              <a:lnSpc>
                <a:spcPct val="200000"/>
              </a:lnSpc>
              <a:buFont typeface="+mj-lt"/>
              <a:buAutoNum type="arabicPeriod"/>
            </a:pPr>
            <a:r>
              <a:rPr lang="en-GB" sz="2400" dirty="0"/>
              <a:t>Save square of Laplacian response for current level of scale space. </a:t>
            </a:r>
          </a:p>
          <a:p>
            <a:pPr marL="514350" indent="-514350">
              <a:lnSpc>
                <a:spcPct val="200000"/>
              </a:lnSpc>
              <a:buFont typeface="+mj-lt"/>
              <a:buAutoNum type="arabicPeriod"/>
            </a:pPr>
            <a:r>
              <a:rPr lang="en-GB" sz="2400" dirty="0"/>
              <a:t>Increase scale by a factor k. </a:t>
            </a:r>
          </a:p>
          <a:p>
            <a:pPr marL="514350" indent="-514350">
              <a:lnSpc>
                <a:spcPct val="200000"/>
              </a:lnSpc>
              <a:buFont typeface="+mj-lt"/>
              <a:buAutoNum type="arabicPeriod"/>
            </a:pPr>
            <a:r>
              <a:rPr lang="en-GB" sz="2400" dirty="0"/>
              <a:t>Perform nonminimum suppression in scale space. </a:t>
            </a:r>
          </a:p>
          <a:p>
            <a:pPr marL="514350" indent="-514350">
              <a:lnSpc>
                <a:spcPct val="200000"/>
              </a:lnSpc>
              <a:buFont typeface="+mj-lt"/>
              <a:buAutoNum type="arabicPeriod"/>
            </a:pPr>
            <a:r>
              <a:rPr lang="en-GB" sz="2400" dirty="0"/>
              <a:t> Display resulting circles at their characteristic scales.</a:t>
            </a:r>
            <a:endParaRPr lang="en-US" sz="2400" dirty="0"/>
          </a:p>
        </p:txBody>
      </p:sp>
    </p:spTree>
    <p:extLst>
      <p:ext uri="{BB962C8B-B14F-4D97-AF65-F5344CB8AC3E}">
        <p14:creationId xmlns:p14="http://schemas.microsoft.com/office/powerpoint/2010/main" val="1480563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260E0D-115F-439B-A1F3-0C46E5365CA8}"/>
              </a:ext>
            </a:extLst>
          </p:cNvPr>
          <p:cNvSpPr>
            <a:spLocks noGrp="1"/>
          </p:cNvSpPr>
          <p:nvPr>
            <p:ph idx="1"/>
          </p:nvPr>
        </p:nvSpPr>
        <p:spPr>
          <a:xfrm>
            <a:off x="583367" y="1154283"/>
            <a:ext cx="10515600" cy="5685462"/>
          </a:xfrm>
        </p:spPr>
        <p:txBody>
          <a:bodyPr>
            <a:noAutofit/>
          </a:bodyPr>
          <a:lstStyle/>
          <a:p>
            <a:r>
              <a:rPr lang="en-GB" sz="3200" i="1" u="sng" dirty="0">
                <a:latin typeface="+mj-lt"/>
              </a:rPr>
              <a:t>Algorithm steps:</a:t>
            </a:r>
            <a:endParaRPr lang="en-GB" sz="3200" b="1" dirty="0"/>
          </a:p>
          <a:p>
            <a:pPr>
              <a:buFont typeface="Courier New" panose="02070309020205020404" pitchFamily="49" charset="0"/>
              <a:buChar char="o"/>
            </a:pPr>
            <a:r>
              <a:rPr lang="en-US" sz="2000" b="0" i="0" u="none" strike="noStrike" baseline="0" dirty="0">
                <a:solidFill>
                  <a:srgbClr val="228B22"/>
                </a:solidFill>
                <a:latin typeface="Courier New" panose="02070309020205020404" pitchFamily="49" charset="0"/>
              </a:rPr>
              <a:t>Import image.</a:t>
            </a:r>
          </a:p>
          <a:p>
            <a:pPr>
              <a:buFont typeface="Courier New" panose="02070309020205020404" pitchFamily="49" charset="0"/>
              <a:buChar char="o"/>
            </a:pPr>
            <a:r>
              <a:rPr lang="en-US" sz="2000" b="0" i="0" u="none" strike="noStrike" baseline="0" dirty="0">
                <a:solidFill>
                  <a:srgbClr val="228B22"/>
                </a:solidFill>
                <a:latin typeface="Courier New" panose="02070309020205020404" pitchFamily="49" charset="0"/>
              </a:rPr>
              <a:t>convert it to gray</a:t>
            </a:r>
          </a:p>
          <a:p>
            <a:pPr>
              <a:buFont typeface="Courier New" panose="02070309020205020404" pitchFamily="49" charset="0"/>
              <a:buChar char="o"/>
            </a:pPr>
            <a:r>
              <a:rPr lang="en-US" sz="2000" b="0" i="0" u="none" strike="noStrike" baseline="0" dirty="0">
                <a:solidFill>
                  <a:srgbClr val="228B22"/>
                </a:solidFill>
                <a:latin typeface="Courier New" panose="02070309020205020404" pitchFamily="49" charset="0"/>
              </a:rPr>
              <a:t>convert it to double</a:t>
            </a:r>
          </a:p>
          <a:p>
            <a:r>
              <a:rPr lang="en-US" sz="2400" i="1" u="sng" strike="noStrike" baseline="0" dirty="0">
                <a:solidFill>
                  <a:srgbClr val="228B22"/>
                </a:solidFill>
                <a:latin typeface="Courier New" panose="02070309020205020404" pitchFamily="49" charset="0"/>
              </a:rPr>
              <a:t>Perform </a:t>
            </a:r>
            <a:r>
              <a:rPr lang="en-US" sz="2400" i="1" u="sng" strike="noStrike" baseline="0" dirty="0" err="1">
                <a:solidFill>
                  <a:srgbClr val="228B22"/>
                </a:solidFill>
                <a:latin typeface="Courier New" panose="02070309020205020404" pitchFamily="49" charset="0"/>
              </a:rPr>
              <a:t>LoG</a:t>
            </a:r>
            <a:r>
              <a:rPr lang="en-US" sz="2400" i="1" u="sng" strike="noStrike" baseline="0" dirty="0">
                <a:solidFill>
                  <a:srgbClr val="228B22"/>
                </a:solidFill>
                <a:latin typeface="Courier New" panose="02070309020205020404" pitchFamily="49" charset="0"/>
              </a:rPr>
              <a:t> filter to image for several levels</a:t>
            </a:r>
          </a:p>
          <a:p>
            <a:pPr>
              <a:buFont typeface="Courier New" panose="02070309020205020404" pitchFamily="49" charset="0"/>
              <a:buChar char="o"/>
            </a:pPr>
            <a:r>
              <a:rPr lang="en-US" sz="2400" b="0" i="0" u="none" strike="noStrike" baseline="0" dirty="0">
                <a:solidFill>
                  <a:srgbClr val="000000"/>
                </a:solidFill>
                <a:latin typeface="Courier New" panose="02070309020205020404" pitchFamily="49" charset="0"/>
              </a:rPr>
              <a:t>tic</a:t>
            </a:r>
          </a:p>
          <a:p>
            <a:pPr>
              <a:buFont typeface="Courier New" panose="02070309020205020404" pitchFamily="49" charset="0"/>
              <a:buChar char="o"/>
            </a:pPr>
            <a:r>
              <a:rPr lang="en-US" sz="2400" b="0" i="0" u="none" strike="noStrike" baseline="0" dirty="0">
                <a:solidFill>
                  <a:srgbClr val="0000FF"/>
                </a:solidFill>
                <a:latin typeface="Courier New" panose="02070309020205020404" pitchFamily="49" charset="0"/>
              </a:rPr>
              <a:t>for</a:t>
            </a:r>
            <a:r>
              <a:rPr lang="en-US" sz="2400" b="0" i="0" u="none" strike="noStrike" baseline="0" dirty="0">
                <a:solidFill>
                  <a:srgbClr val="000000"/>
                </a:solidFill>
                <a:latin typeface="Courier New" panose="02070309020205020404" pitchFamily="49" charset="0"/>
              </a:rPr>
              <a:t> i = 1:levels</a:t>
            </a:r>
          </a:p>
          <a:p>
            <a:pPr>
              <a:buFont typeface="Courier New" panose="02070309020205020404" pitchFamily="49" charset="0"/>
              <a:buChar char="o"/>
            </a:pPr>
            <a:r>
              <a:rPr lang="en-GB" sz="2400" b="0" i="0" u="none" strike="noStrike" baseline="0" dirty="0">
                <a:solidFill>
                  <a:srgbClr val="000000"/>
                </a:solidFill>
                <a:latin typeface="Courier New" panose="02070309020205020404" pitchFamily="49" charset="0"/>
              </a:rPr>
              <a:t>    </a:t>
            </a:r>
            <a:r>
              <a:rPr lang="en-GB" sz="2400" b="0" i="0" u="none" strike="noStrike" baseline="0" dirty="0">
                <a:solidFill>
                  <a:srgbClr val="228B22"/>
                </a:solidFill>
                <a:latin typeface="Courier New" panose="02070309020205020404" pitchFamily="49" charset="0"/>
              </a:rPr>
              <a:t> Generate a Laplacian of Gaussian filter</a:t>
            </a:r>
          </a:p>
          <a:p>
            <a:pPr>
              <a:buFont typeface="Courier New" panose="02070309020205020404" pitchFamily="49" charset="0"/>
              <a:buChar char="o"/>
            </a:pPr>
            <a:r>
              <a:rPr lang="en-GB" sz="2400" b="0" i="0" u="none" strike="noStrike" baseline="0" dirty="0">
                <a:solidFill>
                  <a:srgbClr val="228B22"/>
                </a:solidFill>
                <a:latin typeface="Courier New" panose="02070309020205020404" pitchFamily="49" charset="0"/>
              </a:rPr>
              <a:t>     Filter the img with LoG</a:t>
            </a:r>
          </a:p>
          <a:p>
            <a:pPr>
              <a:buFont typeface="Courier New" panose="02070309020205020404" pitchFamily="49" charset="0"/>
              <a:buChar char="o"/>
            </a:pPr>
            <a:r>
              <a:rPr lang="en-GB" sz="2400" b="0" i="0" u="none" strike="noStrike" baseline="0" dirty="0">
                <a:solidFill>
                  <a:srgbClr val="228B22"/>
                </a:solidFill>
                <a:latin typeface="Courier New" panose="02070309020205020404" pitchFamily="49" charset="0"/>
              </a:rPr>
              <a:t>     Increase scale by a factor k</a:t>
            </a:r>
            <a:r>
              <a:rPr lang="en-US" sz="2400" b="0" i="0" u="none" strike="noStrike" baseline="0" dirty="0">
                <a:solidFill>
                  <a:srgbClr val="000000"/>
                </a:solidFill>
                <a:latin typeface="Courier New" panose="02070309020205020404" pitchFamily="49" charset="0"/>
              </a:rPr>
              <a:t> </a:t>
            </a:r>
          </a:p>
          <a:p>
            <a:pPr>
              <a:buFont typeface="Courier New" panose="02070309020205020404" pitchFamily="49" charset="0"/>
              <a:buChar char="o"/>
            </a:pPr>
            <a:r>
              <a:rPr lang="en-US" sz="2400" b="0" i="0" u="none" strike="noStrike" baseline="0" dirty="0">
                <a:solidFill>
                  <a:srgbClr val="0000FF"/>
                </a:solidFill>
                <a:latin typeface="Courier New" panose="02070309020205020404" pitchFamily="49" charset="0"/>
              </a:rPr>
              <a:t>end</a:t>
            </a:r>
          </a:p>
          <a:p>
            <a:pPr>
              <a:buFont typeface="Courier New" panose="02070309020205020404" pitchFamily="49" charset="0"/>
              <a:buChar char="o"/>
            </a:pPr>
            <a:r>
              <a:rPr lang="en-US" sz="2400" b="0" i="0" u="none" strike="noStrike" baseline="0" dirty="0">
                <a:solidFill>
                  <a:srgbClr val="000000"/>
                </a:solidFill>
                <a:latin typeface="Courier New" panose="02070309020205020404" pitchFamily="49" charset="0"/>
              </a:rPr>
              <a:t>toc</a:t>
            </a:r>
            <a:endParaRPr lang="en-US" sz="2400" b="0" i="0" u="none" strike="noStrike" baseline="0" dirty="0"/>
          </a:p>
          <a:p>
            <a:pPr lvl="1">
              <a:buFont typeface="Wingdings" panose="05000000000000000000" pitchFamily="2" charset="2"/>
              <a:buChar char="ü"/>
            </a:pPr>
            <a:endParaRPr lang="en-GB" sz="1800" b="0" i="0" u="none" strike="noStrike" baseline="0" dirty="0">
              <a:solidFill>
                <a:srgbClr val="228B22"/>
              </a:solidFill>
              <a:latin typeface="Courier New" panose="02070309020205020404" pitchFamily="49" charset="0"/>
            </a:endParaRPr>
          </a:p>
          <a:p>
            <a:pPr lvl="1">
              <a:buFont typeface="Wingdings" panose="05000000000000000000" pitchFamily="2" charset="2"/>
              <a:buChar char="ü"/>
            </a:pPr>
            <a:endParaRPr lang="en-GB" sz="1800" b="0" i="0" u="none" strike="noStrike" baseline="0" dirty="0">
              <a:solidFill>
                <a:srgbClr val="228B22"/>
              </a:solidFill>
              <a:latin typeface="Courier New" panose="02070309020205020404" pitchFamily="49" charset="0"/>
            </a:endParaRPr>
          </a:p>
        </p:txBody>
      </p:sp>
      <p:sp>
        <p:nvSpPr>
          <p:cNvPr id="4" name="Title 1">
            <a:extLst>
              <a:ext uri="{FF2B5EF4-FFF2-40B4-BE49-F238E27FC236}">
                <a16:creationId xmlns:a16="http://schemas.microsoft.com/office/drawing/2014/main" id="{B6C96880-E0CE-465C-B38F-CA180E218CFF}"/>
              </a:ext>
            </a:extLst>
          </p:cNvPr>
          <p:cNvSpPr>
            <a:spLocks noGrp="1"/>
          </p:cNvSpPr>
          <p:nvPr>
            <p:ph type="title"/>
          </p:nvPr>
        </p:nvSpPr>
        <p:spPr>
          <a:xfrm>
            <a:off x="838200" y="18255"/>
            <a:ext cx="10515600" cy="1325563"/>
          </a:xfrm>
        </p:spPr>
        <p:txBody>
          <a:bodyPr/>
          <a:lstStyle/>
          <a:p>
            <a:r>
              <a:rPr lang="en-GB" sz="4400" u="sng" dirty="0">
                <a:effectLst/>
                <a:latin typeface="+mj-lt"/>
                <a:ea typeface="Calibri" panose="020F0502020204030204" pitchFamily="34" charset="0"/>
              </a:rPr>
              <a:t>1. </a:t>
            </a:r>
            <a:r>
              <a:rPr lang="en-GB" sz="4400" u="sng" dirty="0"/>
              <a:t>Laplacian blob detector:{</a:t>
            </a:r>
            <a:r>
              <a:rPr lang="en-US" sz="4400" b="0" i="0" u="none" strike="noStrike" baseline="0" dirty="0">
                <a:latin typeface="+mj-lt"/>
              </a:rPr>
              <a:t>Up Sampling</a:t>
            </a:r>
            <a:r>
              <a:rPr lang="en-GB" sz="4400" u="sng" dirty="0"/>
              <a:t>}</a:t>
            </a:r>
            <a:endParaRPr lang="en-US" u="sng" dirty="0"/>
          </a:p>
        </p:txBody>
      </p:sp>
    </p:spTree>
    <p:extLst>
      <p:ext uri="{BB962C8B-B14F-4D97-AF65-F5344CB8AC3E}">
        <p14:creationId xmlns:p14="http://schemas.microsoft.com/office/powerpoint/2010/main" val="1534952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2DF6DB0-3E14-4FD5-AF82-894DA2862CD0}"/>
              </a:ext>
            </a:extLst>
          </p:cNvPr>
          <p:cNvSpPr>
            <a:spLocks noGrp="1"/>
          </p:cNvSpPr>
          <p:nvPr>
            <p:ph idx="1"/>
          </p:nvPr>
        </p:nvSpPr>
        <p:spPr>
          <a:xfrm>
            <a:off x="543393" y="0"/>
            <a:ext cx="11648607" cy="6906698"/>
          </a:xfrm>
        </p:spPr>
        <p:txBody>
          <a:bodyPr>
            <a:noAutofit/>
          </a:bodyPr>
          <a:lstStyle/>
          <a:p>
            <a:r>
              <a:rPr lang="en-GB" sz="2400" b="0" i="0" u="sng" strike="noStrike" baseline="0" dirty="0">
                <a:solidFill>
                  <a:srgbClr val="228B22"/>
                </a:solidFill>
                <a:latin typeface="Courier New" panose="02070309020205020404" pitchFamily="49" charset="0"/>
              </a:rPr>
              <a:t>nonminimum suppression </a:t>
            </a:r>
          </a:p>
          <a:p>
            <a:r>
              <a:rPr lang="en-US" sz="2400" b="0" i="0" u="none" strike="noStrike" baseline="0" dirty="0">
                <a:solidFill>
                  <a:srgbClr val="0000FF"/>
                </a:solidFill>
                <a:latin typeface="Courier New" panose="02070309020205020404" pitchFamily="49" charset="0"/>
              </a:rPr>
              <a:t>for</a:t>
            </a:r>
            <a:r>
              <a:rPr lang="en-US" sz="2400" b="0" i="0" u="none" strike="noStrike" baseline="0" dirty="0">
                <a:solidFill>
                  <a:srgbClr val="000000"/>
                </a:solidFill>
                <a:latin typeface="Courier New" panose="02070309020205020404" pitchFamily="49" charset="0"/>
              </a:rPr>
              <a:t> i = 1:levels</a:t>
            </a:r>
          </a:p>
          <a:p>
            <a:r>
              <a:rPr lang="en-GB" sz="2400" b="0" i="0" u="none" strike="noStrike" baseline="0" dirty="0">
                <a:solidFill>
                  <a:srgbClr val="000000"/>
                </a:solidFill>
                <a:latin typeface="Courier New" panose="02070309020205020404" pitchFamily="49" charset="0"/>
              </a:rPr>
              <a:t>    </a:t>
            </a:r>
            <a:r>
              <a:rPr lang="en-GB" sz="2400" b="0" i="0" u="none" strike="noStrike" baseline="0" dirty="0">
                <a:solidFill>
                  <a:srgbClr val="228B22"/>
                </a:solidFill>
                <a:latin typeface="Courier New" panose="02070309020205020404" pitchFamily="49" charset="0"/>
              </a:rPr>
              <a:t>% replaces each element by the orderth element in the sorted set of </a:t>
            </a:r>
          </a:p>
          <a:p>
            <a:r>
              <a:rPr lang="en-GB" sz="2400" b="0" i="0" u="none" strike="noStrike" baseline="0" dirty="0">
                <a:solidFill>
                  <a:srgbClr val="000000"/>
                </a:solidFill>
                <a:latin typeface="Courier New" panose="02070309020205020404" pitchFamily="49" charset="0"/>
              </a:rPr>
              <a:t>   </a:t>
            </a:r>
            <a:r>
              <a:rPr lang="en-GB" sz="2400" b="0" i="0" u="none" strike="noStrike" baseline="0" dirty="0">
                <a:solidFill>
                  <a:srgbClr val="228B22"/>
                </a:solidFill>
                <a:latin typeface="Courier New" panose="02070309020205020404" pitchFamily="49" charset="0"/>
              </a:rPr>
              <a:t> neighbors by ordfit2.</a:t>
            </a:r>
          </a:p>
          <a:p>
            <a:r>
              <a:rPr lang="en-US" sz="2400" b="0" i="0" u="none" strike="noStrike" baseline="0" dirty="0">
                <a:solidFill>
                  <a:srgbClr val="0000FF"/>
                </a:solidFill>
                <a:latin typeface="Courier New" panose="02070309020205020404" pitchFamily="49" charset="0"/>
              </a:rPr>
              <a:t>end</a:t>
            </a:r>
          </a:p>
          <a:p>
            <a:r>
              <a:rPr lang="en-US" sz="2400" b="0" i="0" u="none" strike="noStrike" baseline="0" dirty="0">
                <a:solidFill>
                  <a:srgbClr val="0000FF"/>
                </a:solidFill>
                <a:latin typeface="Courier New" panose="02070309020205020404" pitchFamily="49" charset="0"/>
              </a:rPr>
              <a:t> </a:t>
            </a:r>
          </a:p>
          <a:p>
            <a:r>
              <a:rPr lang="en-US" sz="2400" b="0" i="0" u="none" strike="noStrike" baseline="0" dirty="0">
                <a:solidFill>
                  <a:srgbClr val="0000FF"/>
                </a:solidFill>
                <a:latin typeface="Courier New" panose="02070309020205020404" pitchFamily="49" charset="0"/>
              </a:rPr>
              <a:t>for</a:t>
            </a:r>
            <a:r>
              <a:rPr lang="en-US" sz="2400" b="0" i="0" u="none" strike="noStrike" baseline="0" dirty="0">
                <a:solidFill>
                  <a:srgbClr val="000000"/>
                </a:solidFill>
                <a:latin typeface="Courier New" panose="02070309020205020404" pitchFamily="49" charset="0"/>
              </a:rPr>
              <a:t> i = 1:levels</a:t>
            </a:r>
          </a:p>
          <a:p>
            <a:r>
              <a:rPr lang="it-IT" sz="2400" b="0" i="0" u="none" strike="noStrike" baseline="0" dirty="0">
                <a:solidFill>
                  <a:srgbClr val="000000"/>
                </a:solidFill>
                <a:latin typeface="Courier New" panose="02070309020205020404" pitchFamily="49" charset="0"/>
              </a:rPr>
              <a:t>    </a:t>
            </a:r>
            <a:r>
              <a:rPr lang="it-IT" sz="2400" b="0" i="0" u="none" strike="noStrike" baseline="0" dirty="0">
                <a:solidFill>
                  <a:schemeClr val="accent6">
                    <a:lumMod val="75000"/>
                  </a:schemeClr>
                </a:solidFill>
                <a:latin typeface="Courier New" panose="02070309020205020404" pitchFamily="49" charset="0"/>
              </a:rPr>
              <a:t>survive_space = scale_space.* img;</a:t>
            </a:r>
            <a:endParaRPr lang="en-US" sz="2400" b="0" i="0" u="none" strike="noStrike" baseline="0" dirty="0">
              <a:solidFill>
                <a:srgbClr val="000000"/>
              </a:solidFill>
              <a:latin typeface="Courier New" panose="02070309020205020404" pitchFamily="49" charset="0"/>
            </a:endParaRPr>
          </a:p>
          <a:p>
            <a:r>
              <a:rPr lang="en-US" sz="2400" b="0" i="0" u="none" strike="noStrike" baseline="0" dirty="0">
                <a:solidFill>
                  <a:srgbClr val="0000FF"/>
                </a:solidFill>
                <a:latin typeface="Courier New" panose="02070309020205020404" pitchFamily="49" charset="0"/>
              </a:rPr>
              <a:t>end</a:t>
            </a:r>
          </a:p>
          <a:p>
            <a:r>
              <a:rPr lang="en-GB" sz="2400" b="0" i="0" u="sng" strike="noStrike" baseline="0" dirty="0">
                <a:solidFill>
                  <a:srgbClr val="228B22"/>
                </a:solidFill>
                <a:latin typeface="Courier New" panose="02070309020205020404" pitchFamily="49" charset="0"/>
              </a:rPr>
              <a:t>Find all the coordinates and corresponding sigma</a:t>
            </a:r>
            <a:r>
              <a:rPr lang="en-US" sz="2400" b="0" i="0" u="sng" strike="noStrike" baseline="0" dirty="0">
                <a:solidFill>
                  <a:srgbClr val="000000"/>
                </a:solidFill>
                <a:latin typeface="Courier New" panose="02070309020205020404" pitchFamily="49" charset="0"/>
              </a:rPr>
              <a:t> </a:t>
            </a:r>
          </a:p>
          <a:p>
            <a:r>
              <a:rPr lang="en-US" sz="2400" b="0" i="0" u="none" strike="noStrike" baseline="0" dirty="0">
                <a:solidFill>
                  <a:srgbClr val="0000FF"/>
                </a:solidFill>
                <a:latin typeface="Courier New" panose="02070309020205020404" pitchFamily="49" charset="0"/>
              </a:rPr>
              <a:t>for</a:t>
            </a:r>
            <a:r>
              <a:rPr lang="en-US" sz="2400" b="0" i="0" u="none" strike="noStrike" baseline="0" dirty="0">
                <a:solidFill>
                  <a:srgbClr val="000000"/>
                </a:solidFill>
                <a:latin typeface="Courier New" panose="02070309020205020404" pitchFamily="49" charset="0"/>
              </a:rPr>
              <a:t> num = 1:levels</a:t>
            </a:r>
          </a:p>
          <a:p>
            <a:r>
              <a:rPr lang="en-GB" sz="2400" b="0" i="0" u="none" strike="noStrike" baseline="0" dirty="0">
                <a:solidFill>
                  <a:srgbClr val="000000"/>
                </a:solidFill>
                <a:latin typeface="Courier New" panose="02070309020205020404" pitchFamily="49" charset="0"/>
              </a:rPr>
              <a:t>    </a:t>
            </a:r>
            <a:r>
              <a:rPr lang="en-GB" sz="2400" b="0" i="0" u="none" strike="noStrike" baseline="0" dirty="0">
                <a:solidFill>
                  <a:srgbClr val="228B22"/>
                </a:solidFill>
                <a:latin typeface="Courier New" panose="02070309020205020404" pitchFamily="49" charset="0"/>
              </a:rPr>
              <a:t>% Find index and corresponding radius</a:t>
            </a:r>
            <a:endParaRPr lang="en-GB" sz="2400" b="0" i="0" u="none" strike="noStrike" baseline="0" dirty="0">
              <a:solidFill>
                <a:srgbClr val="000000"/>
              </a:solidFill>
              <a:latin typeface="Courier New" panose="02070309020205020404" pitchFamily="49" charset="0"/>
            </a:endParaRPr>
          </a:p>
          <a:p>
            <a:r>
              <a:rPr lang="en-US" sz="2400" b="0" i="0" u="none" strike="noStrike" baseline="0" dirty="0">
                <a:solidFill>
                  <a:srgbClr val="0000FF"/>
                </a:solidFill>
                <a:latin typeface="Courier New" panose="02070309020205020404" pitchFamily="49" charset="0"/>
              </a:rPr>
              <a:t>end</a:t>
            </a:r>
          </a:p>
          <a:p>
            <a:r>
              <a:rPr lang="en-GB" sz="2400" b="0" i="0" u="sng" strike="noStrike" baseline="0" dirty="0">
                <a:solidFill>
                  <a:schemeClr val="accent6">
                    <a:lumMod val="75000"/>
                  </a:schemeClr>
                </a:solidFill>
                <a:latin typeface="Courier New" panose="02070309020205020404" pitchFamily="49" charset="0"/>
              </a:rPr>
              <a:t>show_all_circles</a:t>
            </a:r>
            <a:endParaRPr lang="en-GB" sz="2400" b="0" i="0" u="sng" strike="noStrike" baseline="0" dirty="0">
              <a:solidFill>
                <a:srgbClr val="000000"/>
              </a:solidFill>
              <a:latin typeface="Courier New" panose="02070309020205020404" pitchFamily="49" charset="0"/>
            </a:endParaRPr>
          </a:p>
          <a:p>
            <a:endParaRPr lang="en-US" sz="2400" b="0" i="0" u="none" strike="noStrike" baseline="0" dirty="0"/>
          </a:p>
          <a:p>
            <a:pPr lvl="1">
              <a:buFont typeface="Wingdings" panose="05000000000000000000" pitchFamily="2" charset="2"/>
              <a:buChar char="ü"/>
            </a:pPr>
            <a:endParaRPr lang="en-GB" b="0" i="0" u="none" strike="noStrike" baseline="0" dirty="0">
              <a:solidFill>
                <a:srgbClr val="228B22"/>
              </a:solidFill>
              <a:latin typeface="Courier New" panose="02070309020205020404" pitchFamily="49" charset="0"/>
            </a:endParaRPr>
          </a:p>
        </p:txBody>
      </p:sp>
    </p:spTree>
    <p:extLst>
      <p:ext uri="{BB962C8B-B14F-4D97-AF65-F5344CB8AC3E}">
        <p14:creationId xmlns:p14="http://schemas.microsoft.com/office/powerpoint/2010/main" val="709188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50F5539-9A6C-43B9-94C8-93B12D8DBF99}"/>
              </a:ext>
            </a:extLst>
          </p:cNvPr>
          <p:cNvSpPr>
            <a:spLocks noGrp="1"/>
          </p:cNvSpPr>
          <p:nvPr>
            <p:ph idx="1"/>
          </p:nvPr>
        </p:nvSpPr>
        <p:spPr>
          <a:xfrm>
            <a:off x="583367" y="1154282"/>
            <a:ext cx="10515600" cy="5703717"/>
          </a:xfrm>
        </p:spPr>
        <p:txBody>
          <a:bodyPr>
            <a:noAutofit/>
          </a:bodyPr>
          <a:lstStyle/>
          <a:p>
            <a:r>
              <a:rPr lang="en-GB" sz="3200" i="1" u="sng" dirty="0">
                <a:latin typeface="+mj-lt"/>
              </a:rPr>
              <a:t>Algorithm steps:</a:t>
            </a:r>
            <a:endParaRPr lang="en-GB" sz="3200" b="1" dirty="0"/>
          </a:p>
          <a:p>
            <a:pPr>
              <a:buFont typeface="Courier New" panose="02070309020205020404" pitchFamily="49" charset="0"/>
              <a:buChar char="o"/>
            </a:pPr>
            <a:r>
              <a:rPr lang="en-US" sz="2000" b="0" i="0" u="none" strike="noStrike" baseline="0" dirty="0">
                <a:solidFill>
                  <a:srgbClr val="228B22"/>
                </a:solidFill>
                <a:latin typeface="Courier New" panose="02070309020205020404" pitchFamily="49" charset="0"/>
              </a:rPr>
              <a:t>Import image.</a:t>
            </a:r>
          </a:p>
          <a:p>
            <a:pPr>
              <a:buFont typeface="Courier New" panose="02070309020205020404" pitchFamily="49" charset="0"/>
              <a:buChar char="o"/>
            </a:pPr>
            <a:r>
              <a:rPr lang="en-US" sz="2000" b="0" i="0" u="none" strike="noStrike" baseline="0" dirty="0">
                <a:solidFill>
                  <a:srgbClr val="228B22"/>
                </a:solidFill>
                <a:latin typeface="Courier New" panose="02070309020205020404" pitchFamily="49" charset="0"/>
              </a:rPr>
              <a:t>convert it to gray</a:t>
            </a:r>
          </a:p>
          <a:p>
            <a:pPr>
              <a:buFont typeface="Courier New" panose="02070309020205020404" pitchFamily="49" charset="0"/>
              <a:buChar char="o"/>
            </a:pPr>
            <a:r>
              <a:rPr lang="en-US" sz="2000" b="0" i="0" u="none" strike="noStrike" baseline="0" dirty="0">
                <a:solidFill>
                  <a:srgbClr val="228B22"/>
                </a:solidFill>
                <a:latin typeface="Courier New" panose="02070309020205020404" pitchFamily="49" charset="0"/>
              </a:rPr>
              <a:t>convert it to double</a:t>
            </a:r>
          </a:p>
          <a:p>
            <a:r>
              <a:rPr lang="en-US" sz="2400" i="1" u="sng" strike="noStrike" baseline="0" dirty="0">
                <a:solidFill>
                  <a:srgbClr val="228B22"/>
                </a:solidFill>
                <a:latin typeface="Courier New" panose="02070309020205020404" pitchFamily="49" charset="0"/>
              </a:rPr>
              <a:t>Perform </a:t>
            </a:r>
            <a:r>
              <a:rPr lang="en-US" sz="2400" i="1" u="sng" strike="noStrike" baseline="0" dirty="0" err="1">
                <a:solidFill>
                  <a:srgbClr val="228B22"/>
                </a:solidFill>
                <a:latin typeface="Courier New" panose="02070309020205020404" pitchFamily="49" charset="0"/>
              </a:rPr>
              <a:t>LoG</a:t>
            </a:r>
            <a:r>
              <a:rPr lang="en-US" sz="2400" i="1" u="sng" strike="noStrike" baseline="0" dirty="0">
                <a:solidFill>
                  <a:srgbClr val="228B22"/>
                </a:solidFill>
                <a:latin typeface="Courier New" panose="02070309020205020404" pitchFamily="49" charset="0"/>
              </a:rPr>
              <a:t> filter to image for several levels</a:t>
            </a:r>
            <a:r>
              <a:rPr lang="en-US" sz="1800" b="0" i="0" u="none" strike="noStrike" baseline="0" dirty="0">
                <a:solidFill>
                  <a:srgbClr val="228B22"/>
                </a:solidFill>
                <a:latin typeface="Courier New" panose="02070309020205020404" pitchFamily="49" charset="0"/>
              </a:rPr>
              <a:t> </a:t>
            </a:r>
          </a:p>
          <a:p>
            <a:r>
              <a:rPr lang="en-US" sz="2000" b="0" i="0" u="none" strike="noStrike" baseline="0" dirty="0">
                <a:solidFill>
                  <a:srgbClr val="000000"/>
                </a:solidFill>
                <a:latin typeface="Courier New" panose="02070309020205020404" pitchFamily="49" charset="0"/>
              </a:rPr>
              <a:t>tic</a:t>
            </a:r>
          </a:p>
          <a:p>
            <a:r>
              <a:rPr lang="en-US" sz="2000" b="0" i="0" u="none" strike="noStrike" baseline="0" dirty="0">
                <a:solidFill>
                  <a:srgbClr val="0000FF"/>
                </a:solidFill>
                <a:latin typeface="Courier New" panose="02070309020205020404" pitchFamily="49" charset="0"/>
              </a:rPr>
              <a:t>for</a:t>
            </a:r>
            <a:r>
              <a:rPr lang="en-US" sz="2000" b="0" i="0" u="none" strike="noStrike" baseline="0" dirty="0">
                <a:solidFill>
                  <a:srgbClr val="000000"/>
                </a:solidFill>
                <a:latin typeface="Courier New" panose="02070309020205020404" pitchFamily="49" charset="0"/>
              </a:rPr>
              <a:t> i = 1:levels</a:t>
            </a:r>
          </a:p>
          <a:p>
            <a:r>
              <a:rPr lang="en-GB" sz="2000" b="0" i="0" u="none" strike="noStrike" baseline="0" dirty="0">
                <a:solidFill>
                  <a:srgbClr val="000000"/>
                </a:solidFill>
                <a:latin typeface="Courier New" panose="02070309020205020404" pitchFamily="49" charset="0"/>
              </a:rPr>
              <a:t>    </a:t>
            </a:r>
            <a:r>
              <a:rPr lang="en-GB" sz="2000" b="0" i="0" u="none" strike="noStrike" baseline="0" dirty="0">
                <a:solidFill>
                  <a:srgbClr val="228B22"/>
                </a:solidFill>
                <a:latin typeface="Courier New" panose="02070309020205020404" pitchFamily="49" charset="0"/>
              </a:rPr>
              <a:t>% Generate a Laplacian of Gaussian filter </a:t>
            </a:r>
          </a:p>
          <a:p>
            <a:r>
              <a:rPr lang="en-GB" sz="2000" b="0" i="0" u="none" strike="noStrike" baseline="0" dirty="0">
                <a:solidFill>
                  <a:srgbClr val="228B22"/>
                </a:solidFill>
                <a:latin typeface="Courier New" panose="02070309020205020404" pitchFamily="49" charset="0"/>
              </a:rPr>
              <a:t>% Filter the img with LoG</a:t>
            </a:r>
          </a:p>
          <a:p>
            <a:r>
              <a:rPr lang="en-GB" sz="2000" b="0" i="0" u="none" strike="noStrike" baseline="0" dirty="0">
                <a:solidFill>
                  <a:srgbClr val="228B22"/>
                </a:solidFill>
                <a:latin typeface="Courier New" panose="02070309020205020404" pitchFamily="49" charset="0"/>
              </a:rPr>
              <a:t>    % return the image to its original scale</a:t>
            </a:r>
          </a:p>
          <a:p>
            <a:r>
              <a:rPr lang="en-GB" sz="2000" b="0" i="0" u="none" strike="noStrike" baseline="0" dirty="0">
                <a:solidFill>
                  <a:srgbClr val="228B22"/>
                </a:solidFill>
                <a:latin typeface="Courier New" panose="02070309020205020404" pitchFamily="49" charset="0"/>
              </a:rPr>
              <a:t>    % Increase scale by a factor k</a:t>
            </a:r>
          </a:p>
          <a:p>
            <a:r>
              <a:rPr lang="en-US" sz="2000" b="0" i="0" u="none" strike="noStrike" baseline="0" dirty="0">
                <a:solidFill>
                  <a:srgbClr val="228B22"/>
                </a:solidFill>
                <a:latin typeface="Courier New" panose="02070309020205020404" pitchFamily="49" charset="0"/>
              </a:rPr>
              <a:t>    % </a:t>
            </a:r>
            <a:r>
              <a:rPr lang="en-US" sz="2000" b="0" i="0" u="none" strike="noStrike" baseline="0" dirty="0" err="1">
                <a:solidFill>
                  <a:srgbClr val="228B22"/>
                </a:solidFill>
                <a:latin typeface="Courier New" panose="02070309020205020404" pitchFamily="49" charset="0"/>
              </a:rPr>
              <a:t>Downsample</a:t>
            </a:r>
            <a:r>
              <a:rPr lang="en-US" sz="2000" b="0" i="0" u="none" strike="noStrike" baseline="0" dirty="0">
                <a:solidFill>
                  <a:srgbClr val="228B22"/>
                </a:solidFill>
                <a:latin typeface="Courier New" panose="02070309020205020404" pitchFamily="49" charset="0"/>
              </a:rPr>
              <a:t> the img</a:t>
            </a:r>
          </a:p>
          <a:p>
            <a:r>
              <a:rPr lang="en-US" sz="2000" b="0" i="0" u="none" strike="noStrike" baseline="0" dirty="0">
                <a:solidFill>
                  <a:srgbClr val="0000FF"/>
                </a:solidFill>
                <a:latin typeface="Courier New" panose="02070309020205020404" pitchFamily="49" charset="0"/>
              </a:rPr>
              <a:t>end</a:t>
            </a:r>
          </a:p>
          <a:p>
            <a:r>
              <a:rPr lang="en-US" sz="2000" b="0" i="0" u="none" strike="noStrike" baseline="0" dirty="0">
                <a:solidFill>
                  <a:srgbClr val="000000"/>
                </a:solidFill>
                <a:latin typeface="Courier New" panose="02070309020205020404" pitchFamily="49" charset="0"/>
              </a:rPr>
              <a:t>toc</a:t>
            </a:r>
          </a:p>
          <a:p>
            <a:endParaRPr lang="en-US" sz="1600" b="0" i="0" u="none" strike="noStrike" baseline="0" dirty="0"/>
          </a:p>
          <a:p>
            <a:pPr lvl="1">
              <a:buFont typeface="Wingdings" panose="05000000000000000000" pitchFamily="2" charset="2"/>
              <a:buChar char="ü"/>
            </a:pPr>
            <a:endParaRPr lang="en-GB" sz="1800" b="0" i="0" u="none" strike="noStrike" baseline="0" dirty="0">
              <a:solidFill>
                <a:srgbClr val="228B22"/>
              </a:solidFill>
              <a:latin typeface="Courier New" panose="02070309020205020404" pitchFamily="49" charset="0"/>
            </a:endParaRPr>
          </a:p>
          <a:p>
            <a:pPr lvl="1">
              <a:buFont typeface="Wingdings" panose="05000000000000000000" pitchFamily="2" charset="2"/>
              <a:buChar char="ü"/>
            </a:pPr>
            <a:endParaRPr lang="en-GB" sz="1800" b="0" i="0" u="none" strike="noStrike" baseline="0" dirty="0">
              <a:solidFill>
                <a:srgbClr val="228B22"/>
              </a:solidFill>
              <a:latin typeface="Courier New" panose="02070309020205020404" pitchFamily="49" charset="0"/>
            </a:endParaRPr>
          </a:p>
        </p:txBody>
      </p:sp>
      <p:sp>
        <p:nvSpPr>
          <p:cNvPr id="5" name="Title 1">
            <a:extLst>
              <a:ext uri="{FF2B5EF4-FFF2-40B4-BE49-F238E27FC236}">
                <a16:creationId xmlns:a16="http://schemas.microsoft.com/office/drawing/2014/main" id="{0719AE80-01A2-4781-B47E-AD7B99F04C19}"/>
              </a:ext>
            </a:extLst>
          </p:cNvPr>
          <p:cNvSpPr>
            <a:spLocks noGrp="1"/>
          </p:cNvSpPr>
          <p:nvPr>
            <p:ph type="title"/>
          </p:nvPr>
        </p:nvSpPr>
        <p:spPr>
          <a:xfrm>
            <a:off x="838200" y="18255"/>
            <a:ext cx="10515600" cy="1325563"/>
          </a:xfrm>
        </p:spPr>
        <p:txBody>
          <a:bodyPr/>
          <a:lstStyle/>
          <a:p>
            <a:r>
              <a:rPr lang="en-GB" sz="4400" u="sng" dirty="0">
                <a:effectLst/>
                <a:latin typeface="+mj-lt"/>
                <a:ea typeface="Calibri" panose="020F0502020204030204" pitchFamily="34" charset="0"/>
              </a:rPr>
              <a:t>2. </a:t>
            </a:r>
            <a:r>
              <a:rPr lang="en-GB" sz="4400" u="sng" dirty="0"/>
              <a:t>Laplacian blob detector:{</a:t>
            </a:r>
            <a:r>
              <a:rPr lang="en-US" sz="4400" b="0" i="0" u="none" strike="noStrike" baseline="0" dirty="0">
                <a:latin typeface="+mj-lt"/>
              </a:rPr>
              <a:t>Down Sampling</a:t>
            </a:r>
            <a:r>
              <a:rPr lang="en-GB" sz="4400" u="sng" dirty="0"/>
              <a:t>}</a:t>
            </a:r>
            <a:endParaRPr lang="en-US" u="sng" dirty="0"/>
          </a:p>
        </p:txBody>
      </p:sp>
    </p:spTree>
    <p:extLst>
      <p:ext uri="{BB962C8B-B14F-4D97-AF65-F5344CB8AC3E}">
        <p14:creationId xmlns:p14="http://schemas.microsoft.com/office/powerpoint/2010/main" val="886549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7BB8A78-9034-43B4-A68A-F6CE89F03E44}"/>
              </a:ext>
            </a:extLst>
          </p:cNvPr>
          <p:cNvSpPr>
            <a:spLocks noGrp="1"/>
          </p:cNvSpPr>
          <p:nvPr>
            <p:ph idx="1"/>
          </p:nvPr>
        </p:nvSpPr>
        <p:spPr>
          <a:xfrm>
            <a:off x="422031" y="102011"/>
            <a:ext cx="11648607" cy="6906698"/>
          </a:xfrm>
        </p:spPr>
        <p:txBody>
          <a:bodyPr>
            <a:noAutofit/>
          </a:bodyPr>
          <a:lstStyle/>
          <a:p>
            <a:r>
              <a:rPr lang="en-GB" sz="2400" b="0" i="0" u="sng" strike="noStrike" baseline="0" dirty="0">
                <a:solidFill>
                  <a:srgbClr val="228B22"/>
                </a:solidFill>
                <a:latin typeface="Courier New" panose="02070309020205020404" pitchFamily="49" charset="0"/>
              </a:rPr>
              <a:t>nonminimum suppression </a:t>
            </a:r>
          </a:p>
          <a:p>
            <a:r>
              <a:rPr lang="en-US" sz="2400" b="0" i="0" u="none" strike="noStrike" baseline="0" dirty="0">
                <a:solidFill>
                  <a:srgbClr val="0000FF"/>
                </a:solidFill>
                <a:latin typeface="Courier New" panose="02070309020205020404" pitchFamily="49" charset="0"/>
              </a:rPr>
              <a:t>for</a:t>
            </a:r>
            <a:r>
              <a:rPr lang="en-US" sz="2400" b="0" i="0" u="none" strike="noStrike" baseline="0" dirty="0">
                <a:solidFill>
                  <a:srgbClr val="000000"/>
                </a:solidFill>
                <a:latin typeface="Courier New" panose="02070309020205020404" pitchFamily="49" charset="0"/>
              </a:rPr>
              <a:t> i = 1:levels</a:t>
            </a:r>
          </a:p>
          <a:p>
            <a:r>
              <a:rPr lang="en-GB" sz="2400" b="0" i="0" u="none" strike="noStrike" baseline="0" dirty="0">
                <a:solidFill>
                  <a:srgbClr val="000000"/>
                </a:solidFill>
                <a:latin typeface="Courier New" panose="02070309020205020404" pitchFamily="49" charset="0"/>
              </a:rPr>
              <a:t>    </a:t>
            </a:r>
            <a:r>
              <a:rPr lang="en-GB" sz="2400" b="0" i="0" u="none" strike="noStrike" baseline="0" dirty="0">
                <a:solidFill>
                  <a:srgbClr val="228B22"/>
                </a:solidFill>
                <a:latin typeface="Courier New" panose="02070309020205020404" pitchFamily="49" charset="0"/>
              </a:rPr>
              <a:t>% replaces each element by the orderth element in the sorted set of </a:t>
            </a:r>
          </a:p>
          <a:p>
            <a:r>
              <a:rPr lang="en-GB" sz="2400" b="0" i="0" u="none" strike="noStrike" baseline="0" dirty="0">
                <a:solidFill>
                  <a:srgbClr val="000000"/>
                </a:solidFill>
                <a:latin typeface="Courier New" panose="02070309020205020404" pitchFamily="49" charset="0"/>
              </a:rPr>
              <a:t>   </a:t>
            </a:r>
            <a:r>
              <a:rPr lang="en-GB" sz="2400" b="0" i="0" u="none" strike="noStrike" baseline="0" dirty="0">
                <a:solidFill>
                  <a:srgbClr val="228B22"/>
                </a:solidFill>
                <a:latin typeface="Courier New" panose="02070309020205020404" pitchFamily="49" charset="0"/>
              </a:rPr>
              <a:t> neighbors by ordfit2.</a:t>
            </a:r>
          </a:p>
          <a:p>
            <a:r>
              <a:rPr lang="en-US" sz="2400" b="0" i="0" u="none" strike="noStrike" baseline="0" dirty="0">
                <a:solidFill>
                  <a:srgbClr val="0000FF"/>
                </a:solidFill>
                <a:latin typeface="Courier New" panose="02070309020205020404" pitchFamily="49" charset="0"/>
              </a:rPr>
              <a:t>end</a:t>
            </a:r>
          </a:p>
          <a:p>
            <a:r>
              <a:rPr lang="en-US" sz="2400" b="0" i="0" u="none" strike="noStrike" baseline="0" dirty="0">
                <a:solidFill>
                  <a:srgbClr val="0000FF"/>
                </a:solidFill>
                <a:latin typeface="Courier New" panose="02070309020205020404" pitchFamily="49" charset="0"/>
              </a:rPr>
              <a:t> </a:t>
            </a:r>
          </a:p>
          <a:p>
            <a:r>
              <a:rPr lang="en-US" sz="2400" b="0" i="0" u="none" strike="noStrike" baseline="0" dirty="0">
                <a:solidFill>
                  <a:srgbClr val="0000FF"/>
                </a:solidFill>
                <a:latin typeface="Courier New" panose="02070309020205020404" pitchFamily="49" charset="0"/>
              </a:rPr>
              <a:t>for</a:t>
            </a:r>
            <a:r>
              <a:rPr lang="en-US" sz="2400" b="0" i="0" u="none" strike="noStrike" baseline="0" dirty="0">
                <a:solidFill>
                  <a:srgbClr val="000000"/>
                </a:solidFill>
                <a:latin typeface="Courier New" panose="02070309020205020404" pitchFamily="49" charset="0"/>
              </a:rPr>
              <a:t> i = 1:levels</a:t>
            </a:r>
          </a:p>
          <a:p>
            <a:r>
              <a:rPr lang="it-IT" sz="2400" b="0" i="0" u="none" strike="noStrike" baseline="0" dirty="0">
                <a:solidFill>
                  <a:srgbClr val="000000"/>
                </a:solidFill>
                <a:latin typeface="Courier New" panose="02070309020205020404" pitchFamily="49" charset="0"/>
              </a:rPr>
              <a:t>    </a:t>
            </a:r>
            <a:r>
              <a:rPr lang="it-IT" sz="2400" b="0" i="0" u="none" strike="noStrike" baseline="0" dirty="0">
                <a:solidFill>
                  <a:schemeClr val="accent6">
                    <a:lumMod val="75000"/>
                  </a:schemeClr>
                </a:solidFill>
                <a:latin typeface="Courier New" panose="02070309020205020404" pitchFamily="49" charset="0"/>
              </a:rPr>
              <a:t>survive_space = scale_space.* img;</a:t>
            </a:r>
            <a:endParaRPr lang="en-US" sz="2400" b="0" i="0" u="none" strike="noStrike" baseline="0" dirty="0">
              <a:solidFill>
                <a:srgbClr val="000000"/>
              </a:solidFill>
              <a:latin typeface="Courier New" panose="02070309020205020404" pitchFamily="49" charset="0"/>
            </a:endParaRPr>
          </a:p>
          <a:p>
            <a:r>
              <a:rPr lang="en-US" sz="2400" b="0" i="0" u="none" strike="noStrike" baseline="0" dirty="0">
                <a:solidFill>
                  <a:srgbClr val="0000FF"/>
                </a:solidFill>
                <a:latin typeface="Courier New" panose="02070309020205020404" pitchFamily="49" charset="0"/>
              </a:rPr>
              <a:t>end</a:t>
            </a:r>
          </a:p>
          <a:p>
            <a:r>
              <a:rPr lang="en-GB" sz="2400" b="0" i="0" u="sng" strike="noStrike" baseline="0" dirty="0">
                <a:solidFill>
                  <a:srgbClr val="228B22"/>
                </a:solidFill>
                <a:latin typeface="Courier New" panose="02070309020205020404" pitchFamily="49" charset="0"/>
              </a:rPr>
              <a:t>Find all the coordinates and corresponding sigma</a:t>
            </a:r>
            <a:r>
              <a:rPr lang="en-US" sz="2400" b="0" i="0" u="sng" strike="noStrike" baseline="0" dirty="0">
                <a:solidFill>
                  <a:srgbClr val="000000"/>
                </a:solidFill>
                <a:latin typeface="Courier New" panose="02070309020205020404" pitchFamily="49" charset="0"/>
              </a:rPr>
              <a:t> </a:t>
            </a:r>
          </a:p>
          <a:p>
            <a:r>
              <a:rPr lang="en-US" sz="2400" b="0" i="0" u="none" strike="noStrike" baseline="0" dirty="0">
                <a:solidFill>
                  <a:srgbClr val="0000FF"/>
                </a:solidFill>
                <a:latin typeface="Courier New" panose="02070309020205020404" pitchFamily="49" charset="0"/>
              </a:rPr>
              <a:t>for</a:t>
            </a:r>
            <a:r>
              <a:rPr lang="en-US" sz="2400" b="0" i="0" u="none" strike="noStrike" baseline="0" dirty="0">
                <a:solidFill>
                  <a:srgbClr val="000000"/>
                </a:solidFill>
                <a:latin typeface="Courier New" panose="02070309020205020404" pitchFamily="49" charset="0"/>
              </a:rPr>
              <a:t> num = 1:levels</a:t>
            </a:r>
          </a:p>
          <a:p>
            <a:r>
              <a:rPr lang="en-GB" sz="2400" b="0" i="0" u="none" strike="noStrike" baseline="0" dirty="0">
                <a:solidFill>
                  <a:srgbClr val="000000"/>
                </a:solidFill>
                <a:latin typeface="Courier New" panose="02070309020205020404" pitchFamily="49" charset="0"/>
              </a:rPr>
              <a:t>    </a:t>
            </a:r>
            <a:r>
              <a:rPr lang="en-GB" sz="2400" b="0" i="0" u="none" strike="noStrike" baseline="0" dirty="0">
                <a:solidFill>
                  <a:srgbClr val="228B22"/>
                </a:solidFill>
                <a:latin typeface="Courier New" panose="02070309020205020404" pitchFamily="49" charset="0"/>
              </a:rPr>
              <a:t>% Find index and corresponding radius</a:t>
            </a:r>
            <a:endParaRPr lang="en-GB" sz="2400" b="0" i="0" u="none" strike="noStrike" baseline="0" dirty="0">
              <a:solidFill>
                <a:srgbClr val="000000"/>
              </a:solidFill>
              <a:latin typeface="Courier New" panose="02070309020205020404" pitchFamily="49" charset="0"/>
            </a:endParaRPr>
          </a:p>
          <a:p>
            <a:r>
              <a:rPr lang="en-US" sz="2400" b="0" i="0" u="none" strike="noStrike" baseline="0" dirty="0">
                <a:solidFill>
                  <a:srgbClr val="0000FF"/>
                </a:solidFill>
                <a:latin typeface="Courier New" panose="02070309020205020404" pitchFamily="49" charset="0"/>
              </a:rPr>
              <a:t>end</a:t>
            </a:r>
          </a:p>
          <a:p>
            <a:r>
              <a:rPr lang="en-GB" sz="2400" b="0" i="0" u="sng" strike="noStrike" baseline="0" dirty="0">
                <a:solidFill>
                  <a:schemeClr val="accent6">
                    <a:lumMod val="75000"/>
                  </a:schemeClr>
                </a:solidFill>
                <a:latin typeface="Courier New" panose="02070309020205020404" pitchFamily="49" charset="0"/>
              </a:rPr>
              <a:t>show_all_circles</a:t>
            </a:r>
            <a:endParaRPr lang="en-GB" sz="2400" b="0" i="0" u="sng" strike="noStrike" baseline="0" dirty="0">
              <a:solidFill>
                <a:srgbClr val="000000"/>
              </a:solidFill>
              <a:latin typeface="Courier New" panose="02070309020205020404" pitchFamily="49" charset="0"/>
            </a:endParaRPr>
          </a:p>
          <a:p>
            <a:endParaRPr lang="en-US" sz="2400" b="0" i="0" u="none" strike="noStrike" baseline="0" dirty="0"/>
          </a:p>
          <a:p>
            <a:pPr lvl="1">
              <a:buFont typeface="Wingdings" panose="05000000000000000000" pitchFamily="2" charset="2"/>
              <a:buChar char="ü"/>
            </a:pPr>
            <a:endParaRPr lang="en-GB" b="0" i="0" u="none" strike="noStrike" baseline="0" dirty="0">
              <a:solidFill>
                <a:srgbClr val="228B22"/>
              </a:solidFill>
              <a:latin typeface="Courier New" panose="02070309020205020404" pitchFamily="49" charset="0"/>
            </a:endParaRPr>
          </a:p>
        </p:txBody>
      </p:sp>
    </p:spTree>
    <p:extLst>
      <p:ext uri="{BB962C8B-B14F-4D97-AF65-F5344CB8AC3E}">
        <p14:creationId xmlns:p14="http://schemas.microsoft.com/office/powerpoint/2010/main" val="2923299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A8A1C5-7BEF-4335-B4E9-751DEE89EAD3}"/>
              </a:ext>
            </a:extLst>
          </p:cNvPr>
          <p:cNvSpPr txBox="1"/>
          <p:nvPr/>
        </p:nvSpPr>
        <p:spPr>
          <a:xfrm>
            <a:off x="609925" y="303667"/>
            <a:ext cx="7600071" cy="646331"/>
          </a:xfrm>
          <a:prstGeom prst="rect">
            <a:avLst/>
          </a:prstGeom>
          <a:noFill/>
        </p:spPr>
        <p:txBody>
          <a:bodyPr wrap="square">
            <a:spAutoFit/>
          </a:bodyPr>
          <a:lstStyle/>
          <a:p>
            <a:pPr marL="457200" indent="-457200">
              <a:buFont typeface="Arial" panose="020B0604020202020204" pitchFamily="34" charset="0"/>
              <a:buChar char="•"/>
            </a:pPr>
            <a:r>
              <a:rPr lang="en-GB" sz="3600" i="1" u="sng" dirty="0">
                <a:latin typeface="+mj-lt"/>
              </a:rPr>
              <a:t>Results for Up Sampling:</a:t>
            </a:r>
          </a:p>
        </p:txBody>
      </p:sp>
      <p:sp>
        <p:nvSpPr>
          <p:cNvPr id="6" name="TextBox 5">
            <a:extLst>
              <a:ext uri="{FF2B5EF4-FFF2-40B4-BE49-F238E27FC236}">
                <a16:creationId xmlns:a16="http://schemas.microsoft.com/office/drawing/2014/main" id="{C269DCA0-81B9-4CD8-B508-C53398AFE4DF}"/>
              </a:ext>
            </a:extLst>
          </p:cNvPr>
          <p:cNvSpPr txBox="1"/>
          <p:nvPr/>
        </p:nvSpPr>
        <p:spPr>
          <a:xfrm>
            <a:off x="1363209" y="1273287"/>
            <a:ext cx="9129905" cy="400110"/>
          </a:xfrm>
          <a:prstGeom prst="rect">
            <a:avLst/>
          </a:prstGeom>
          <a:noFill/>
        </p:spPr>
        <p:txBody>
          <a:bodyPr wrap="square">
            <a:spAutoFit/>
          </a:bodyPr>
          <a:lstStyle/>
          <a:p>
            <a:r>
              <a:rPr lang="en-US" sz="2000" dirty="0"/>
              <a:t>Parameters: ● k = 1.2 ● scale = 2 ● threshold = 0.4 ● number of levels = 8</a:t>
            </a:r>
          </a:p>
        </p:txBody>
      </p:sp>
      <p:sp>
        <p:nvSpPr>
          <p:cNvPr id="12" name="TextBox 11">
            <a:extLst>
              <a:ext uri="{FF2B5EF4-FFF2-40B4-BE49-F238E27FC236}">
                <a16:creationId xmlns:a16="http://schemas.microsoft.com/office/drawing/2014/main" id="{10CF37C0-29E8-4B6E-9445-98687C0B9EB3}"/>
              </a:ext>
            </a:extLst>
          </p:cNvPr>
          <p:cNvSpPr txBox="1"/>
          <p:nvPr/>
        </p:nvSpPr>
        <p:spPr>
          <a:xfrm>
            <a:off x="2881411" y="6204092"/>
            <a:ext cx="6093500" cy="523220"/>
          </a:xfrm>
          <a:prstGeom prst="rect">
            <a:avLst/>
          </a:prstGeom>
          <a:noFill/>
        </p:spPr>
        <p:txBody>
          <a:bodyPr wrap="square">
            <a:spAutoFit/>
          </a:bodyPr>
          <a:lstStyle/>
          <a:p>
            <a:r>
              <a:rPr lang="en-GB" sz="2800" dirty="0">
                <a:solidFill>
                  <a:srgbClr val="FF0000"/>
                </a:solidFill>
              </a:rPr>
              <a:t>Elapsed time is 0.972935 seconds.</a:t>
            </a:r>
          </a:p>
        </p:txBody>
      </p:sp>
      <p:pic>
        <p:nvPicPr>
          <p:cNvPr id="14" name="Picture 13">
            <a:extLst>
              <a:ext uri="{FF2B5EF4-FFF2-40B4-BE49-F238E27FC236}">
                <a16:creationId xmlns:a16="http://schemas.microsoft.com/office/drawing/2014/main" id="{26F0ED5E-A79E-461B-9EF7-21DE3C57E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58" y="2458387"/>
            <a:ext cx="4921773" cy="2953064"/>
          </a:xfrm>
          <a:prstGeom prst="rect">
            <a:avLst/>
          </a:prstGeom>
        </p:spPr>
      </p:pic>
      <p:pic>
        <p:nvPicPr>
          <p:cNvPr id="15" name="Picture 14">
            <a:extLst>
              <a:ext uri="{FF2B5EF4-FFF2-40B4-BE49-F238E27FC236}">
                <a16:creationId xmlns:a16="http://schemas.microsoft.com/office/drawing/2014/main" id="{7E83C1FC-7843-45AF-B1E0-D88D37304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7400" y="2133067"/>
            <a:ext cx="7024600" cy="4134575"/>
          </a:xfrm>
          <a:prstGeom prst="rect">
            <a:avLst/>
          </a:prstGeom>
        </p:spPr>
      </p:pic>
    </p:spTree>
    <p:extLst>
      <p:ext uri="{BB962C8B-B14F-4D97-AF65-F5344CB8AC3E}">
        <p14:creationId xmlns:p14="http://schemas.microsoft.com/office/powerpoint/2010/main" val="3412503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629AE9-DDC0-426F-A6EA-39B3CBC26D16}"/>
              </a:ext>
            </a:extLst>
          </p:cNvPr>
          <p:cNvSpPr txBox="1"/>
          <p:nvPr/>
        </p:nvSpPr>
        <p:spPr>
          <a:xfrm>
            <a:off x="609925" y="303667"/>
            <a:ext cx="7600071" cy="646331"/>
          </a:xfrm>
          <a:prstGeom prst="rect">
            <a:avLst/>
          </a:prstGeom>
          <a:noFill/>
        </p:spPr>
        <p:txBody>
          <a:bodyPr wrap="square">
            <a:spAutoFit/>
          </a:bodyPr>
          <a:lstStyle/>
          <a:p>
            <a:pPr marL="457200" indent="-457200">
              <a:buFont typeface="Arial" panose="020B0604020202020204" pitchFamily="34" charset="0"/>
              <a:buChar char="•"/>
            </a:pPr>
            <a:r>
              <a:rPr lang="en-GB" sz="3600" i="1" u="sng" dirty="0">
                <a:latin typeface="+mj-lt"/>
              </a:rPr>
              <a:t>Results for Down Sampling:</a:t>
            </a:r>
          </a:p>
        </p:txBody>
      </p:sp>
      <p:sp>
        <p:nvSpPr>
          <p:cNvPr id="8" name="TextBox 7">
            <a:extLst>
              <a:ext uri="{FF2B5EF4-FFF2-40B4-BE49-F238E27FC236}">
                <a16:creationId xmlns:a16="http://schemas.microsoft.com/office/drawing/2014/main" id="{E929D26C-634C-421A-BFF0-526783F56FB0}"/>
              </a:ext>
            </a:extLst>
          </p:cNvPr>
          <p:cNvSpPr txBox="1"/>
          <p:nvPr/>
        </p:nvSpPr>
        <p:spPr>
          <a:xfrm>
            <a:off x="3046749" y="6292723"/>
            <a:ext cx="6093500" cy="523220"/>
          </a:xfrm>
          <a:prstGeom prst="rect">
            <a:avLst/>
          </a:prstGeom>
          <a:noFill/>
        </p:spPr>
        <p:txBody>
          <a:bodyPr wrap="square">
            <a:spAutoFit/>
          </a:bodyPr>
          <a:lstStyle/>
          <a:p>
            <a:r>
              <a:rPr lang="en-GB" sz="2800" dirty="0">
                <a:solidFill>
                  <a:srgbClr val="FF0000"/>
                </a:solidFill>
              </a:rPr>
              <a:t>Elapsed time is 0.535349 seconds.</a:t>
            </a:r>
          </a:p>
        </p:txBody>
      </p:sp>
      <p:sp>
        <p:nvSpPr>
          <p:cNvPr id="12" name="TextBox 11">
            <a:extLst>
              <a:ext uri="{FF2B5EF4-FFF2-40B4-BE49-F238E27FC236}">
                <a16:creationId xmlns:a16="http://schemas.microsoft.com/office/drawing/2014/main" id="{8767355F-5481-4E88-B086-9AD2EBC82EFB}"/>
              </a:ext>
            </a:extLst>
          </p:cNvPr>
          <p:cNvSpPr txBox="1"/>
          <p:nvPr/>
        </p:nvSpPr>
        <p:spPr>
          <a:xfrm>
            <a:off x="1528547" y="1138376"/>
            <a:ext cx="9129905" cy="400110"/>
          </a:xfrm>
          <a:prstGeom prst="rect">
            <a:avLst/>
          </a:prstGeom>
          <a:noFill/>
        </p:spPr>
        <p:txBody>
          <a:bodyPr wrap="square">
            <a:spAutoFit/>
          </a:bodyPr>
          <a:lstStyle/>
          <a:p>
            <a:r>
              <a:rPr lang="en-US" sz="2000" dirty="0"/>
              <a:t>Parameters: ● k = 1.2 ● scale = 2 ● threshold = 0.4 ● number of levels = 8</a:t>
            </a:r>
          </a:p>
        </p:txBody>
      </p:sp>
      <p:pic>
        <p:nvPicPr>
          <p:cNvPr id="17" name="Picture 16">
            <a:extLst>
              <a:ext uri="{FF2B5EF4-FFF2-40B4-BE49-F238E27FC236}">
                <a16:creationId xmlns:a16="http://schemas.microsoft.com/office/drawing/2014/main" id="{CA6A3803-A6A0-4BBD-ACB3-85FF58E7C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58" y="2458387"/>
            <a:ext cx="4921773" cy="2953064"/>
          </a:xfrm>
          <a:prstGeom prst="rect">
            <a:avLst/>
          </a:prstGeom>
        </p:spPr>
      </p:pic>
      <p:pic>
        <p:nvPicPr>
          <p:cNvPr id="19" name="Picture 18">
            <a:extLst>
              <a:ext uri="{FF2B5EF4-FFF2-40B4-BE49-F238E27FC236}">
                <a16:creationId xmlns:a16="http://schemas.microsoft.com/office/drawing/2014/main" id="{DF884809-B5BD-434E-9624-1F0A8C45A3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1566" y="2064027"/>
            <a:ext cx="6960433" cy="4096807"/>
          </a:xfrm>
          <a:prstGeom prst="rect">
            <a:avLst/>
          </a:prstGeom>
        </p:spPr>
      </p:pic>
    </p:spTree>
    <p:extLst>
      <p:ext uri="{BB962C8B-B14F-4D97-AF65-F5344CB8AC3E}">
        <p14:creationId xmlns:p14="http://schemas.microsoft.com/office/powerpoint/2010/main" val="24248728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552</TotalTime>
  <Words>1279</Words>
  <Application>Microsoft Office PowerPoint</Application>
  <PresentationFormat>Widescreen</PresentationFormat>
  <Paragraphs>166</Paragraphs>
  <Slides>28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Courier New</vt:lpstr>
      <vt:lpstr>Wingdings</vt:lpstr>
      <vt:lpstr>Office Theme</vt:lpstr>
      <vt:lpstr>Mini Project 2: Scale-space blob detection</vt:lpstr>
      <vt:lpstr>Introduction: </vt:lpstr>
      <vt:lpstr>Steps through implementation :</vt:lpstr>
      <vt:lpstr>1. Laplacian blob detector:{Up Sampling}</vt:lpstr>
      <vt:lpstr>PowerPoint Presentation</vt:lpstr>
      <vt:lpstr>2. Laplacian blob detector:{Down Sampling}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[BONUS POINT] Differences of Gaussian pyramid</vt:lpstr>
      <vt:lpstr>PowerPoint Presentation</vt:lpstr>
      <vt:lpstr>PowerPoint Presentation</vt:lpstr>
      <vt:lpstr>PowerPoint Presentation</vt:lpstr>
      <vt:lpstr>PowerPoint Presentation</vt:lpstr>
      <vt:lpstr>PowerPoint Presentation</vt:lpstr>
      <vt:lpstr>PowerPoint Presentation</vt:lpstr>
      <vt:lpstr>Conculation :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1: COLORIZING PROKUDINGORSKII IMAGES OF THE RUSSIAN EMPIR</dc:title>
  <dc:creator>Abdallah El-Sawy</dc:creator>
  <cp:lastModifiedBy>Abdallah El-Sawy</cp:lastModifiedBy>
  <cp:revision>22</cp:revision>
  <dcterms:created xsi:type="dcterms:W3CDTF">2021-11-17T22:49:18Z</dcterms:created>
  <dcterms:modified xsi:type="dcterms:W3CDTF">2021-12-23T17:33:08Z</dcterms:modified>
</cp:coreProperties>
</file>